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9" r:id="rId6"/>
    <p:sldId id="259" r:id="rId7"/>
    <p:sldId id="261" r:id="rId8"/>
    <p:sldId id="270" r:id="rId9"/>
    <p:sldId id="272" r:id="rId10"/>
    <p:sldId id="271" r:id="rId11"/>
    <p:sldId id="264" r:id="rId12"/>
    <p:sldId id="267" r:id="rId13"/>
    <p:sldId id="268" r:id="rId14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6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C51E44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k object 16"/>
          <p:cNvSpPr/>
          <p:nvPr userDrawn="1"/>
        </p:nvSpPr>
        <p:spPr>
          <a:xfrm>
            <a:off x="0" y="5"/>
            <a:ext cx="10692003" cy="108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0" y="5"/>
            <a:ext cx="10692003" cy="108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C51E44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0692003" cy="755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C51E44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27/08/19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27/08/19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0692003" cy="1085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0500" y="962025"/>
            <a:ext cx="779360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C51E44"/>
                </a:solidFill>
                <a:latin typeface="Montserrat"/>
                <a:cs typeface="Montserra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"/>
            <a:ext cx="10692003" cy="736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3300" y="2770206"/>
            <a:ext cx="370268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65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Montserrat-ExtraBold"/>
                <a:cs typeface="Montserrat-ExtraBold"/>
              </a:rPr>
              <a:t>SOLUÇÕES INTELIGENTES </a:t>
            </a:r>
            <a:r>
              <a:rPr sz="1800" dirty="0">
                <a:solidFill>
                  <a:srgbClr val="FFFFFF"/>
                </a:solidFill>
                <a:latin typeface="Montserrat-Medium"/>
                <a:cs typeface="Montserrat-Medium"/>
              </a:rPr>
              <a:t>QUE  </a:t>
            </a:r>
            <a:r>
              <a:rPr sz="1800" spc="-5" dirty="0">
                <a:solidFill>
                  <a:srgbClr val="FFFFFF"/>
                </a:solidFill>
                <a:latin typeface="Montserrat-Medium"/>
                <a:cs typeface="Montserrat-Medium"/>
              </a:rPr>
              <a:t>TRANSFORMAM NEGÓCIOS</a:t>
            </a:r>
            <a:endParaRPr sz="1800">
              <a:latin typeface="Montserrat-Medium"/>
              <a:cs typeface="Montserrat-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66670" y="1772801"/>
            <a:ext cx="4163998" cy="2015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Instalação de PBX IP Virtual CAMBOX (</a:t>
            </a:r>
            <a:r>
              <a:rPr lang="pt-BR" altLang="pt-BR" sz="1200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Opensource</a:t>
            </a: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)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Criação de regras de segurança (Firewall/Fail2ban)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Reconfiguração dos Telefones </a:t>
            </a:r>
            <a:r>
              <a:rPr lang="pt-BR" altLang="pt-BR" sz="1200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IPs</a:t>
            </a:r>
            <a:endParaRPr lang="pt-BR" altLang="pt-BR" sz="1200" dirty="0">
              <a:solidFill>
                <a:srgbClr val="333333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Provisionamento dos Telefones </a:t>
            </a:r>
            <a:r>
              <a:rPr lang="pt-BR" altLang="pt-BR" sz="1200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IPs</a:t>
            </a:r>
            <a:endParaRPr lang="pt-BR" altLang="pt-BR" sz="1200" dirty="0">
              <a:solidFill>
                <a:srgbClr val="333333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Configuração remota de VLAN de Voz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Documento de funcionalidades e facilidades da solução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43424" y="1343025"/>
            <a:ext cx="445457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pt-BR" altLang="pt-BR" dirty="0">
                <a:solidFill>
                  <a:srgbClr val="DB003F"/>
                </a:solidFill>
                <a:latin typeface="Fira Sans Medium" charset="0"/>
                <a:ea typeface="Fira Sans Medium" charset="0"/>
                <a:cs typeface="Fira Sans Medium" charset="0"/>
              </a:rPr>
              <a:t>ATUALIZAÇÃO DE PBX IP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43424" y="4397484"/>
            <a:ext cx="4628927" cy="907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Instalação de rotas transparentes para integração com o </a:t>
            </a:r>
            <a:r>
              <a:rPr lang="pt-BR" altLang="pt-BR" sz="1200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fone@RNP</a:t>
            </a:r>
            <a:endParaRPr lang="pt-BR" altLang="pt-BR" sz="1200" dirty="0">
              <a:solidFill>
                <a:srgbClr val="333333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Geração de dados estatísticos com previsão de economia gerada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3423" y="3955634"/>
            <a:ext cx="407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altLang="pt-BR" dirty="0">
                <a:solidFill>
                  <a:srgbClr val="DB003F"/>
                </a:solidFill>
                <a:latin typeface="Fira Sans Medium" charset="0"/>
                <a:ea typeface="Fira Sans Medium" charset="0"/>
                <a:cs typeface="Fira Sans Medium" charset="0"/>
              </a:rPr>
              <a:t>INTEGRAÇÃO FONE@RNP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66670" y="5878378"/>
            <a:ext cx="4085901" cy="1461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Suporte ao Gateway E1 / GSM / FXO / FXS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Suporte ao PBX IP nível 2 e 3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Atendimento preferencialmente remoto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Caso necessário, atendimento agendado presencial</a:t>
            </a:r>
          </a:p>
          <a:p>
            <a:pPr marL="169200" lvl="1" indent="-169200">
              <a:lnSpc>
                <a:spcPct val="150000"/>
              </a:lnSpc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Atendimento realizado de acordo com SLA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43424" y="5448601"/>
            <a:ext cx="445457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pt-BR" altLang="pt-BR" dirty="0">
                <a:solidFill>
                  <a:srgbClr val="DB003F"/>
                </a:solidFill>
                <a:latin typeface="Fira Sans Medium" charset="0"/>
                <a:ea typeface="Fira Sans Medium" charset="0"/>
                <a:cs typeface="Fira Sans Medium" charset="0"/>
              </a:rPr>
              <a:t>SUPORTE DA SOLUÇÃO DE TELEFONIA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367077" y="3090647"/>
            <a:ext cx="4349969" cy="531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Implantação de URA</a:t>
            </a:r>
          </a:p>
          <a:p>
            <a:pPr>
              <a:lnSpc>
                <a:spcPts val="1400"/>
              </a:lnSpc>
              <a:spcAft>
                <a:spcPts val="600"/>
              </a:spcAft>
              <a:buSzPct val="100000"/>
            </a:pPr>
            <a:r>
              <a:rPr lang="pt-BR" altLang="pt-BR" sz="1100" i="1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* Novas funcionalidades/soluções que demandem poucas horas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367077" y="2648797"/>
            <a:ext cx="407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altLang="pt-BR" dirty="0">
                <a:solidFill>
                  <a:srgbClr val="DB003F"/>
                </a:solidFill>
                <a:latin typeface="Fira Sans Medium" charset="0"/>
                <a:ea typeface="Fira Sans Medium" charset="0"/>
                <a:cs typeface="Fira Sans Medium" charset="0"/>
              </a:rPr>
              <a:t>DESENVOLVIMENTOS EXTRAS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367077" y="4223276"/>
            <a:ext cx="4349969" cy="13234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Carga horária de 24 horas (Pós implantação)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Introdução a telefonia IP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Introdução a administração do PBX IP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Configuração do Telefone IP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Troubleshooting e Debug do Telefone IP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5367077" y="3781425"/>
            <a:ext cx="407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altLang="pt-BR" dirty="0">
                <a:solidFill>
                  <a:srgbClr val="DB003F"/>
                </a:solidFill>
                <a:latin typeface="Fira Sans Medium" charset="0"/>
                <a:ea typeface="Fira Sans Medium" charset="0"/>
                <a:cs typeface="Fira Sans Medium" charset="0"/>
              </a:rPr>
              <a:t>TREINAMENTO NÍVEL 1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367077" y="6044420"/>
            <a:ext cx="4349969" cy="13234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Carga horária de 24 horas (antes de encerrar o contrato)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Tópico avançado de telefonia IP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Administração e configuração do PBX IP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Administração e configuração do Gateway E1</a:t>
            </a:r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Troubleshooting e Debug do serviço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367077" y="5602569"/>
            <a:ext cx="407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altLang="pt-BR" dirty="0">
                <a:solidFill>
                  <a:srgbClr val="DB003F"/>
                </a:solidFill>
                <a:latin typeface="Fira Sans Medium" charset="0"/>
                <a:ea typeface="Fira Sans Medium" charset="0"/>
                <a:cs typeface="Fira Sans Medium" charset="0"/>
              </a:rPr>
              <a:t>TREINAMENTO NÍVEL 2</a:t>
            </a:r>
          </a:p>
        </p:txBody>
      </p:sp>
      <p:sp>
        <p:nvSpPr>
          <p:cNvPr id="19" name="Retângulo 21"/>
          <p:cNvSpPr/>
          <p:nvPr/>
        </p:nvSpPr>
        <p:spPr>
          <a:xfrm rot="1565571">
            <a:off x="4653460" y="-4187550"/>
            <a:ext cx="7854109" cy="6333246"/>
          </a:xfrm>
          <a:prstGeom prst="rect">
            <a:avLst/>
          </a:prstGeom>
          <a:gradFill flip="none" rotWithShape="1">
            <a:gsLst>
              <a:gs pos="0">
                <a:srgbClr val="8D0E24"/>
              </a:gs>
              <a:gs pos="52000">
                <a:srgbClr val="E52143"/>
              </a:gs>
              <a:gs pos="24000">
                <a:srgbClr val="C3102F"/>
              </a:gs>
              <a:gs pos="99000">
                <a:srgbClr val="EC6F0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553839" y="603636"/>
            <a:ext cx="3139561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bg-BG" altLang="pt-BR" sz="4800" b="1" dirty="0" smtClean="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rPr>
              <a:t>SERVI</a:t>
            </a:r>
            <a:r>
              <a:rPr lang="bg-BG" altLang="pt-BR" sz="4800" b="1" dirty="0" smtClean="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rPr>
              <a:t>ÇOS</a:t>
            </a:r>
          </a:p>
          <a:p>
            <a:pPr algn="r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bg-BG" altLang="pt-BR" sz="4800" b="1" dirty="0" smtClean="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rPr>
              <a:t>CAM</a:t>
            </a:r>
            <a:endParaRPr lang="pt-BR" altLang="pt-BR" sz="4800" b="1" dirty="0">
              <a:solidFill>
                <a:schemeClr val="bg1"/>
              </a:solidFill>
              <a:latin typeface="Fira Sans" charset="0"/>
              <a:ea typeface="Fira Sans" charset="0"/>
              <a:cs typeface="Fi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9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948" y="1164734"/>
            <a:ext cx="321500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pc="20" dirty="0">
                <a:solidFill>
                  <a:srgbClr val="FFFFFF"/>
                </a:solidFill>
              </a:rPr>
              <a:t>ALGUNS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DE</a:t>
            </a:r>
          </a:p>
          <a:p>
            <a:pPr marL="12700">
              <a:lnSpc>
                <a:spcPts val="3060"/>
              </a:lnSpc>
            </a:pPr>
            <a:r>
              <a:rPr spc="20" dirty="0">
                <a:solidFill>
                  <a:srgbClr val="FFFFFF"/>
                </a:solidFill>
              </a:rPr>
              <a:t>NOSSOS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CLIENTES</a:t>
            </a:r>
          </a:p>
        </p:txBody>
      </p:sp>
      <p:sp>
        <p:nvSpPr>
          <p:cNvPr id="3" name="object 3"/>
          <p:cNvSpPr/>
          <p:nvPr/>
        </p:nvSpPr>
        <p:spPr>
          <a:xfrm>
            <a:off x="570698" y="2572633"/>
            <a:ext cx="1481455" cy="1481455"/>
          </a:xfrm>
          <a:custGeom>
            <a:avLst/>
            <a:gdLst/>
            <a:ahLst/>
            <a:cxnLst/>
            <a:rect l="l" t="t" r="r" b="b"/>
            <a:pathLst>
              <a:path w="1481455" h="1481454">
                <a:moveTo>
                  <a:pt x="740651" y="0"/>
                </a:moveTo>
                <a:lnTo>
                  <a:pt x="691952" y="1575"/>
                </a:lnTo>
                <a:lnTo>
                  <a:pt x="644095" y="6236"/>
                </a:lnTo>
                <a:lnTo>
                  <a:pt x="597177" y="13886"/>
                </a:lnTo>
                <a:lnTo>
                  <a:pt x="551294" y="24426"/>
                </a:lnTo>
                <a:lnTo>
                  <a:pt x="506546" y="37759"/>
                </a:lnTo>
                <a:lnTo>
                  <a:pt x="463030" y="53788"/>
                </a:lnTo>
                <a:lnTo>
                  <a:pt x="420842" y="72414"/>
                </a:lnTo>
                <a:lnTo>
                  <a:pt x="380081" y="93541"/>
                </a:lnTo>
                <a:lnTo>
                  <a:pt x="340845" y="117070"/>
                </a:lnTo>
                <a:lnTo>
                  <a:pt x="303230" y="142905"/>
                </a:lnTo>
                <a:lnTo>
                  <a:pt x="267335" y="170947"/>
                </a:lnTo>
                <a:lnTo>
                  <a:pt x="233257" y="201098"/>
                </a:lnTo>
                <a:lnTo>
                  <a:pt x="201094" y="233262"/>
                </a:lnTo>
                <a:lnTo>
                  <a:pt x="170942" y="267340"/>
                </a:lnTo>
                <a:lnTo>
                  <a:pt x="142901" y="303236"/>
                </a:lnTo>
                <a:lnTo>
                  <a:pt x="117067" y="340850"/>
                </a:lnTo>
                <a:lnTo>
                  <a:pt x="93538" y="380087"/>
                </a:lnTo>
                <a:lnTo>
                  <a:pt x="72412" y="420848"/>
                </a:lnTo>
                <a:lnTo>
                  <a:pt x="53786" y="463035"/>
                </a:lnTo>
                <a:lnTo>
                  <a:pt x="37758" y="506551"/>
                </a:lnTo>
                <a:lnTo>
                  <a:pt x="24425" y="551299"/>
                </a:lnTo>
                <a:lnTo>
                  <a:pt x="13885" y="597180"/>
                </a:lnTo>
                <a:lnTo>
                  <a:pt x="6236" y="644098"/>
                </a:lnTo>
                <a:lnTo>
                  <a:pt x="1575" y="691954"/>
                </a:lnTo>
                <a:lnTo>
                  <a:pt x="0" y="740651"/>
                </a:lnTo>
                <a:lnTo>
                  <a:pt x="1575" y="789349"/>
                </a:lnTo>
                <a:lnTo>
                  <a:pt x="6236" y="837207"/>
                </a:lnTo>
                <a:lnTo>
                  <a:pt x="13885" y="884125"/>
                </a:lnTo>
                <a:lnTo>
                  <a:pt x="24425" y="930007"/>
                </a:lnTo>
                <a:lnTo>
                  <a:pt x="37758" y="974755"/>
                </a:lnTo>
                <a:lnTo>
                  <a:pt x="53786" y="1018272"/>
                </a:lnTo>
                <a:lnTo>
                  <a:pt x="72412" y="1060460"/>
                </a:lnTo>
                <a:lnTo>
                  <a:pt x="93538" y="1101220"/>
                </a:lnTo>
                <a:lnTo>
                  <a:pt x="117067" y="1140457"/>
                </a:lnTo>
                <a:lnTo>
                  <a:pt x="142901" y="1178072"/>
                </a:lnTo>
                <a:lnTo>
                  <a:pt x="170942" y="1213967"/>
                </a:lnTo>
                <a:lnTo>
                  <a:pt x="201094" y="1248045"/>
                </a:lnTo>
                <a:lnTo>
                  <a:pt x="233257" y="1280208"/>
                </a:lnTo>
                <a:lnTo>
                  <a:pt x="267335" y="1310359"/>
                </a:lnTo>
                <a:lnTo>
                  <a:pt x="303230" y="1338400"/>
                </a:lnTo>
                <a:lnTo>
                  <a:pt x="340845" y="1364234"/>
                </a:lnTo>
                <a:lnTo>
                  <a:pt x="380081" y="1387763"/>
                </a:lnTo>
                <a:lnTo>
                  <a:pt x="420842" y="1408889"/>
                </a:lnTo>
                <a:lnTo>
                  <a:pt x="463030" y="1427515"/>
                </a:lnTo>
                <a:lnTo>
                  <a:pt x="506546" y="1443544"/>
                </a:lnTo>
                <a:lnTo>
                  <a:pt x="551294" y="1456876"/>
                </a:lnTo>
                <a:lnTo>
                  <a:pt x="597177" y="1467416"/>
                </a:lnTo>
                <a:lnTo>
                  <a:pt x="644095" y="1475066"/>
                </a:lnTo>
                <a:lnTo>
                  <a:pt x="691952" y="1479727"/>
                </a:lnTo>
                <a:lnTo>
                  <a:pt x="740651" y="1481302"/>
                </a:lnTo>
                <a:lnTo>
                  <a:pt x="789349" y="1479727"/>
                </a:lnTo>
                <a:lnTo>
                  <a:pt x="837207" y="1475066"/>
                </a:lnTo>
                <a:lnTo>
                  <a:pt x="884125" y="1467416"/>
                </a:lnTo>
                <a:lnTo>
                  <a:pt x="930007" y="1456876"/>
                </a:lnTo>
                <a:lnTo>
                  <a:pt x="974755" y="1443544"/>
                </a:lnTo>
                <a:lnTo>
                  <a:pt x="1018272" y="1427515"/>
                </a:lnTo>
                <a:lnTo>
                  <a:pt x="1060460" y="1408889"/>
                </a:lnTo>
                <a:lnTo>
                  <a:pt x="1101220" y="1387763"/>
                </a:lnTo>
                <a:lnTo>
                  <a:pt x="1140457" y="1364234"/>
                </a:lnTo>
                <a:lnTo>
                  <a:pt x="1178072" y="1338400"/>
                </a:lnTo>
                <a:lnTo>
                  <a:pt x="1213967" y="1310359"/>
                </a:lnTo>
                <a:lnTo>
                  <a:pt x="1248045" y="1280208"/>
                </a:lnTo>
                <a:lnTo>
                  <a:pt x="1280208" y="1248045"/>
                </a:lnTo>
                <a:lnTo>
                  <a:pt x="1310359" y="1213967"/>
                </a:lnTo>
                <a:lnTo>
                  <a:pt x="1338400" y="1178072"/>
                </a:lnTo>
                <a:lnTo>
                  <a:pt x="1364234" y="1140457"/>
                </a:lnTo>
                <a:lnTo>
                  <a:pt x="1387763" y="1101220"/>
                </a:lnTo>
                <a:lnTo>
                  <a:pt x="1408889" y="1060460"/>
                </a:lnTo>
                <a:lnTo>
                  <a:pt x="1427515" y="1018272"/>
                </a:lnTo>
                <a:lnTo>
                  <a:pt x="1443544" y="974755"/>
                </a:lnTo>
                <a:lnTo>
                  <a:pt x="1456876" y="930007"/>
                </a:lnTo>
                <a:lnTo>
                  <a:pt x="1467416" y="884125"/>
                </a:lnTo>
                <a:lnTo>
                  <a:pt x="1475066" y="837207"/>
                </a:lnTo>
                <a:lnTo>
                  <a:pt x="1479727" y="789349"/>
                </a:lnTo>
                <a:lnTo>
                  <a:pt x="1481302" y="740651"/>
                </a:lnTo>
                <a:lnTo>
                  <a:pt x="1479727" y="691954"/>
                </a:lnTo>
                <a:lnTo>
                  <a:pt x="1475066" y="644098"/>
                </a:lnTo>
                <a:lnTo>
                  <a:pt x="1467416" y="597180"/>
                </a:lnTo>
                <a:lnTo>
                  <a:pt x="1456876" y="551299"/>
                </a:lnTo>
                <a:lnTo>
                  <a:pt x="1443544" y="506551"/>
                </a:lnTo>
                <a:lnTo>
                  <a:pt x="1427515" y="463035"/>
                </a:lnTo>
                <a:lnTo>
                  <a:pt x="1408889" y="420848"/>
                </a:lnTo>
                <a:lnTo>
                  <a:pt x="1387763" y="380087"/>
                </a:lnTo>
                <a:lnTo>
                  <a:pt x="1364234" y="340850"/>
                </a:lnTo>
                <a:lnTo>
                  <a:pt x="1338400" y="303236"/>
                </a:lnTo>
                <a:lnTo>
                  <a:pt x="1310359" y="267340"/>
                </a:lnTo>
                <a:lnTo>
                  <a:pt x="1280208" y="233262"/>
                </a:lnTo>
                <a:lnTo>
                  <a:pt x="1248045" y="201098"/>
                </a:lnTo>
                <a:lnTo>
                  <a:pt x="1213967" y="170947"/>
                </a:lnTo>
                <a:lnTo>
                  <a:pt x="1178072" y="142905"/>
                </a:lnTo>
                <a:lnTo>
                  <a:pt x="1140457" y="117070"/>
                </a:lnTo>
                <a:lnTo>
                  <a:pt x="1101220" y="93541"/>
                </a:lnTo>
                <a:lnTo>
                  <a:pt x="1060460" y="72414"/>
                </a:lnTo>
                <a:lnTo>
                  <a:pt x="1018272" y="53788"/>
                </a:lnTo>
                <a:lnTo>
                  <a:pt x="974755" y="37759"/>
                </a:lnTo>
                <a:lnTo>
                  <a:pt x="930007" y="24426"/>
                </a:lnTo>
                <a:lnTo>
                  <a:pt x="884125" y="13886"/>
                </a:lnTo>
                <a:lnTo>
                  <a:pt x="837207" y="6236"/>
                </a:lnTo>
                <a:lnTo>
                  <a:pt x="789349" y="1575"/>
                </a:lnTo>
                <a:lnTo>
                  <a:pt x="740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698" y="4336632"/>
            <a:ext cx="1481455" cy="1481455"/>
          </a:xfrm>
          <a:custGeom>
            <a:avLst/>
            <a:gdLst/>
            <a:ahLst/>
            <a:cxnLst/>
            <a:rect l="l" t="t" r="r" b="b"/>
            <a:pathLst>
              <a:path w="1481455" h="1481454">
                <a:moveTo>
                  <a:pt x="740651" y="0"/>
                </a:moveTo>
                <a:lnTo>
                  <a:pt x="691952" y="1575"/>
                </a:lnTo>
                <a:lnTo>
                  <a:pt x="644095" y="6236"/>
                </a:lnTo>
                <a:lnTo>
                  <a:pt x="597177" y="13886"/>
                </a:lnTo>
                <a:lnTo>
                  <a:pt x="551294" y="24426"/>
                </a:lnTo>
                <a:lnTo>
                  <a:pt x="506546" y="37759"/>
                </a:lnTo>
                <a:lnTo>
                  <a:pt x="463030" y="53788"/>
                </a:lnTo>
                <a:lnTo>
                  <a:pt x="420842" y="72414"/>
                </a:lnTo>
                <a:lnTo>
                  <a:pt x="380081" y="93541"/>
                </a:lnTo>
                <a:lnTo>
                  <a:pt x="340845" y="117070"/>
                </a:lnTo>
                <a:lnTo>
                  <a:pt x="303230" y="142905"/>
                </a:lnTo>
                <a:lnTo>
                  <a:pt x="267335" y="170947"/>
                </a:lnTo>
                <a:lnTo>
                  <a:pt x="233257" y="201098"/>
                </a:lnTo>
                <a:lnTo>
                  <a:pt x="201094" y="233262"/>
                </a:lnTo>
                <a:lnTo>
                  <a:pt x="170942" y="267340"/>
                </a:lnTo>
                <a:lnTo>
                  <a:pt x="142901" y="303236"/>
                </a:lnTo>
                <a:lnTo>
                  <a:pt x="117067" y="340850"/>
                </a:lnTo>
                <a:lnTo>
                  <a:pt x="93538" y="380087"/>
                </a:lnTo>
                <a:lnTo>
                  <a:pt x="72412" y="420848"/>
                </a:lnTo>
                <a:lnTo>
                  <a:pt x="53786" y="463035"/>
                </a:lnTo>
                <a:lnTo>
                  <a:pt x="37758" y="506551"/>
                </a:lnTo>
                <a:lnTo>
                  <a:pt x="24425" y="551299"/>
                </a:lnTo>
                <a:lnTo>
                  <a:pt x="13885" y="597180"/>
                </a:lnTo>
                <a:lnTo>
                  <a:pt x="6236" y="644098"/>
                </a:lnTo>
                <a:lnTo>
                  <a:pt x="1575" y="691954"/>
                </a:lnTo>
                <a:lnTo>
                  <a:pt x="0" y="740651"/>
                </a:lnTo>
                <a:lnTo>
                  <a:pt x="1575" y="789349"/>
                </a:lnTo>
                <a:lnTo>
                  <a:pt x="6236" y="837207"/>
                </a:lnTo>
                <a:lnTo>
                  <a:pt x="13885" y="884125"/>
                </a:lnTo>
                <a:lnTo>
                  <a:pt x="24425" y="930007"/>
                </a:lnTo>
                <a:lnTo>
                  <a:pt x="37758" y="974755"/>
                </a:lnTo>
                <a:lnTo>
                  <a:pt x="53786" y="1018272"/>
                </a:lnTo>
                <a:lnTo>
                  <a:pt x="72412" y="1060460"/>
                </a:lnTo>
                <a:lnTo>
                  <a:pt x="93538" y="1101220"/>
                </a:lnTo>
                <a:lnTo>
                  <a:pt x="117067" y="1140457"/>
                </a:lnTo>
                <a:lnTo>
                  <a:pt x="142901" y="1178072"/>
                </a:lnTo>
                <a:lnTo>
                  <a:pt x="170942" y="1213967"/>
                </a:lnTo>
                <a:lnTo>
                  <a:pt x="201094" y="1248045"/>
                </a:lnTo>
                <a:lnTo>
                  <a:pt x="233257" y="1280208"/>
                </a:lnTo>
                <a:lnTo>
                  <a:pt x="267335" y="1310359"/>
                </a:lnTo>
                <a:lnTo>
                  <a:pt x="303230" y="1338400"/>
                </a:lnTo>
                <a:lnTo>
                  <a:pt x="340845" y="1364234"/>
                </a:lnTo>
                <a:lnTo>
                  <a:pt x="380081" y="1387763"/>
                </a:lnTo>
                <a:lnTo>
                  <a:pt x="420842" y="1408889"/>
                </a:lnTo>
                <a:lnTo>
                  <a:pt x="463030" y="1427515"/>
                </a:lnTo>
                <a:lnTo>
                  <a:pt x="506546" y="1443544"/>
                </a:lnTo>
                <a:lnTo>
                  <a:pt x="551294" y="1456876"/>
                </a:lnTo>
                <a:lnTo>
                  <a:pt x="597177" y="1467416"/>
                </a:lnTo>
                <a:lnTo>
                  <a:pt x="644095" y="1475066"/>
                </a:lnTo>
                <a:lnTo>
                  <a:pt x="691952" y="1479727"/>
                </a:lnTo>
                <a:lnTo>
                  <a:pt x="740651" y="1481302"/>
                </a:lnTo>
                <a:lnTo>
                  <a:pt x="789349" y="1479727"/>
                </a:lnTo>
                <a:lnTo>
                  <a:pt x="837207" y="1475066"/>
                </a:lnTo>
                <a:lnTo>
                  <a:pt x="884125" y="1467416"/>
                </a:lnTo>
                <a:lnTo>
                  <a:pt x="930007" y="1456876"/>
                </a:lnTo>
                <a:lnTo>
                  <a:pt x="974755" y="1443544"/>
                </a:lnTo>
                <a:lnTo>
                  <a:pt x="1018272" y="1427515"/>
                </a:lnTo>
                <a:lnTo>
                  <a:pt x="1060460" y="1408889"/>
                </a:lnTo>
                <a:lnTo>
                  <a:pt x="1101220" y="1387763"/>
                </a:lnTo>
                <a:lnTo>
                  <a:pt x="1140457" y="1364234"/>
                </a:lnTo>
                <a:lnTo>
                  <a:pt x="1178072" y="1338400"/>
                </a:lnTo>
                <a:lnTo>
                  <a:pt x="1213967" y="1310359"/>
                </a:lnTo>
                <a:lnTo>
                  <a:pt x="1248045" y="1280208"/>
                </a:lnTo>
                <a:lnTo>
                  <a:pt x="1280208" y="1248045"/>
                </a:lnTo>
                <a:lnTo>
                  <a:pt x="1310359" y="1213967"/>
                </a:lnTo>
                <a:lnTo>
                  <a:pt x="1338400" y="1178072"/>
                </a:lnTo>
                <a:lnTo>
                  <a:pt x="1364234" y="1140457"/>
                </a:lnTo>
                <a:lnTo>
                  <a:pt x="1387763" y="1101220"/>
                </a:lnTo>
                <a:lnTo>
                  <a:pt x="1408889" y="1060460"/>
                </a:lnTo>
                <a:lnTo>
                  <a:pt x="1427515" y="1018272"/>
                </a:lnTo>
                <a:lnTo>
                  <a:pt x="1443544" y="974755"/>
                </a:lnTo>
                <a:lnTo>
                  <a:pt x="1456876" y="930007"/>
                </a:lnTo>
                <a:lnTo>
                  <a:pt x="1467416" y="884125"/>
                </a:lnTo>
                <a:lnTo>
                  <a:pt x="1475066" y="837207"/>
                </a:lnTo>
                <a:lnTo>
                  <a:pt x="1479727" y="789349"/>
                </a:lnTo>
                <a:lnTo>
                  <a:pt x="1481302" y="740651"/>
                </a:lnTo>
                <a:lnTo>
                  <a:pt x="1479727" y="691954"/>
                </a:lnTo>
                <a:lnTo>
                  <a:pt x="1475066" y="644098"/>
                </a:lnTo>
                <a:lnTo>
                  <a:pt x="1467416" y="597180"/>
                </a:lnTo>
                <a:lnTo>
                  <a:pt x="1456876" y="551299"/>
                </a:lnTo>
                <a:lnTo>
                  <a:pt x="1443544" y="506551"/>
                </a:lnTo>
                <a:lnTo>
                  <a:pt x="1427515" y="463035"/>
                </a:lnTo>
                <a:lnTo>
                  <a:pt x="1408889" y="420848"/>
                </a:lnTo>
                <a:lnTo>
                  <a:pt x="1387763" y="380087"/>
                </a:lnTo>
                <a:lnTo>
                  <a:pt x="1364234" y="340850"/>
                </a:lnTo>
                <a:lnTo>
                  <a:pt x="1338400" y="303236"/>
                </a:lnTo>
                <a:lnTo>
                  <a:pt x="1310359" y="267340"/>
                </a:lnTo>
                <a:lnTo>
                  <a:pt x="1280208" y="233262"/>
                </a:lnTo>
                <a:lnTo>
                  <a:pt x="1248045" y="201098"/>
                </a:lnTo>
                <a:lnTo>
                  <a:pt x="1213967" y="170947"/>
                </a:lnTo>
                <a:lnTo>
                  <a:pt x="1178072" y="142905"/>
                </a:lnTo>
                <a:lnTo>
                  <a:pt x="1140457" y="117070"/>
                </a:lnTo>
                <a:lnTo>
                  <a:pt x="1101220" y="93541"/>
                </a:lnTo>
                <a:lnTo>
                  <a:pt x="1060460" y="72414"/>
                </a:lnTo>
                <a:lnTo>
                  <a:pt x="1018272" y="53788"/>
                </a:lnTo>
                <a:lnTo>
                  <a:pt x="974755" y="37759"/>
                </a:lnTo>
                <a:lnTo>
                  <a:pt x="930007" y="24426"/>
                </a:lnTo>
                <a:lnTo>
                  <a:pt x="884125" y="13886"/>
                </a:lnTo>
                <a:lnTo>
                  <a:pt x="837207" y="6236"/>
                </a:lnTo>
                <a:lnTo>
                  <a:pt x="789349" y="1575"/>
                </a:lnTo>
                <a:lnTo>
                  <a:pt x="740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0698" y="2572633"/>
            <a:ext cx="1481455" cy="1481455"/>
          </a:xfrm>
          <a:custGeom>
            <a:avLst/>
            <a:gdLst/>
            <a:ahLst/>
            <a:cxnLst/>
            <a:rect l="l" t="t" r="r" b="b"/>
            <a:pathLst>
              <a:path w="1481454" h="1481454">
                <a:moveTo>
                  <a:pt x="740651" y="0"/>
                </a:moveTo>
                <a:lnTo>
                  <a:pt x="691952" y="1575"/>
                </a:lnTo>
                <a:lnTo>
                  <a:pt x="644095" y="6236"/>
                </a:lnTo>
                <a:lnTo>
                  <a:pt x="597177" y="13886"/>
                </a:lnTo>
                <a:lnTo>
                  <a:pt x="551294" y="24426"/>
                </a:lnTo>
                <a:lnTo>
                  <a:pt x="506546" y="37759"/>
                </a:lnTo>
                <a:lnTo>
                  <a:pt x="463030" y="53788"/>
                </a:lnTo>
                <a:lnTo>
                  <a:pt x="420842" y="72414"/>
                </a:lnTo>
                <a:lnTo>
                  <a:pt x="380081" y="93541"/>
                </a:lnTo>
                <a:lnTo>
                  <a:pt x="340845" y="117070"/>
                </a:lnTo>
                <a:lnTo>
                  <a:pt x="303230" y="142905"/>
                </a:lnTo>
                <a:lnTo>
                  <a:pt x="267335" y="170947"/>
                </a:lnTo>
                <a:lnTo>
                  <a:pt x="233257" y="201098"/>
                </a:lnTo>
                <a:lnTo>
                  <a:pt x="201094" y="233262"/>
                </a:lnTo>
                <a:lnTo>
                  <a:pt x="170942" y="267340"/>
                </a:lnTo>
                <a:lnTo>
                  <a:pt x="142901" y="303236"/>
                </a:lnTo>
                <a:lnTo>
                  <a:pt x="117067" y="340850"/>
                </a:lnTo>
                <a:lnTo>
                  <a:pt x="93538" y="380087"/>
                </a:lnTo>
                <a:lnTo>
                  <a:pt x="72412" y="420848"/>
                </a:lnTo>
                <a:lnTo>
                  <a:pt x="53786" y="463035"/>
                </a:lnTo>
                <a:lnTo>
                  <a:pt x="37758" y="506551"/>
                </a:lnTo>
                <a:lnTo>
                  <a:pt x="24425" y="551299"/>
                </a:lnTo>
                <a:lnTo>
                  <a:pt x="13885" y="597180"/>
                </a:lnTo>
                <a:lnTo>
                  <a:pt x="6236" y="644098"/>
                </a:lnTo>
                <a:lnTo>
                  <a:pt x="1575" y="691954"/>
                </a:lnTo>
                <a:lnTo>
                  <a:pt x="0" y="740651"/>
                </a:lnTo>
                <a:lnTo>
                  <a:pt x="1575" y="789349"/>
                </a:lnTo>
                <a:lnTo>
                  <a:pt x="6236" y="837207"/>
                </a:lnTo>
                <a:lnTo>
                  <a:pt x="13885" y="884125"/>
                </a:lnTo>
                <a:lnTo>
                  <a:pt x="24425" y="930007"/>
                </a:lnTo>
                <a:lnTo>
                  <a:pt x="37758" y="974755"/>
                </a:lnTo>
                <a:lnTo>
                  <a:pt x="53786" y="1018272"/>
                </a:lnTo>
                <a:lnTo>
                  <a:pt x="72412" y="1060460"/>
                </a:lnTo>
                <a:lnTo>
                  <a:pt x="93538" y="1101220"/>
                </a:lnTo>
                <a:lnTo>
                  <a:pt x="117067" y="1140457"/>
                </a:lnTo>
                <a:lnTo>
                  <a:pt x="142901" y="1178072"/>
                </a:lnTo>
                <a:lnTo>
                  <a:pt x="170942" y="1213967"/>
                </a:lnTo>
                <a:lnTo>
                  <a:pt x="201094" y="1248045"/>
                </a:lnTo>
                <a:lnTo>
                  <a:pt x="233257" y="1280208"/>
                </a:lnTo>
                <a:lnTo>
                  <a:pt x="267335" y="1310359"/>
                </a:lnTo>
                <a:lnTo>
                  <a:pt x="303230" y="1338400"/>
                </a:lnTo>
                <a:lnTo>
                  <a:pt x="340845" y="1364234"/>
                </a:lnTo>
                <a:lnTo>
                  <a:pt x="380081" y="1387763"/>
                </a:lnTo>
                <a:lnTo>
                  <a:pt x="420842" y="1408889"/>
                </a:lnTo>
                <a:lnTo>
                  <a:pt x="463030" y="1427515"/>
                </a:lnTo>
                <a:lnTo>
                  <a:pt x="506546" y="1443544"/>
                </a:lnTo>
                <a:lnTo>
                  <a:pt x="551294" y="1456876"/>
                </a:lnTo>
                <a:lnTo>
                  <a:pt x="597177" y="1467416"/>
                </a:lnTo>
                <a:lnTo>
                  <a:pt x="644095" y="1475066"/>
                </a:lnTo>
                <a:lnTo>
                  <a:pt x="691952" y="1479727"/>
                </a:lnTo>
                <a:lnTo>
                  <a:pt x="740651" y="1481302"/>
                </a:lnTo>
                <a:lnTo>
                  <a:pt x="789349" y="1479727"/>
                </a:lnTo>
                <a:lnTo>
                  <a:pt x="837207" y="1475066"/>
                </a:lnTo>
                <a:lnTo>
                  <a:pt x="884125" y="1467416"/>
                </a:lnTo>
                <a:lnTo>
                  <a:pt x="930007" y="1456876"/>
                </a:lnTo>
                <a:lnTo>
                  <a:pt x="974755" y="1443544"/>
                </a:lnTo>
                <a:lnTo>
                  <a:pt x="1018272" y="1427515"/>
                </a:lnTo>
                <a:lnTo>
                  <a:pt x="1060460" y="1408889"/>
                </a:lnTo>
                <a:lnTo>
                  <a:pt x="1101220" y="1387763"/>
                </a:lnTo>
                <a:lnTo>
                  <a:pt x="1140457" y="1364234"/>
                </a:lnTo>
                <a:lnTo>
                  <a:pt x="1178072" y="1338400"/>
                </a:lnTo>
                <a:lnTo>
                  <a:pt x="1213967" y="1310359"/>
                </a:lnTo>
                <a:lnTo>
                  <a:pt x="1248045" y="1280208"/>
                </a:lnTo>
                <a:lnTo>
                  <a:pt x="1280208" y="1248045"/>
                </a:lnTo>
                <a:lnTo>
                  <a:pt x="1310359" y="1213967"/>
                </a:lnTo>
                <a:lnTo>
                  <a:pt x="1338400" y="1178072"/>
                </a:lnTo>
                <a:lnTo>
                  <a:pt x="1364234" y="1140457"/>
                </a:lnTo>
                <a:lnTo>
                  <a:pt x="1387763" y="1101220"/>
                </a:lnTo>
                <a:lnTo>
                  <a:pt x="1408889" y="1060460"/>
                </a:lnTo>
                <a:lnTo>
                  <a:pt x="1427515" y="1018272"/>
                </a:lnTo>
                <a:lnTo>
                  <a:pt x="1443544" y="974755"/>
                </a:lnTo>
                <a:lnTo>
                  <a:pt x="1456876" y="930007"/>
                </a:lnTo>
                <a:lnTo>
                  <a:pt x="1467416" y="884125"/>
                </a:lnTo>
                <a:lnTo>
                  <a:pt x="1475066" y="837207"/>
                </a:lnTo>
                <a:lnTo>
                  <a:pt x="1479727" y="789349"/>
                </a:lnTo>
                <a:lnTo>
                  <a:pt x="1481302" y="740651"/>
                </a:lnTo>
                <a:lnTo>
                  <a:pt x="1479727" y="691954"/>
                </a:lnTo>
                <a:lnTo>
                  <a:pt x="1475066" y="644098"/>
                </a:lnTo>
                <a:lnTo>
                  <a:pt x="1467416" y="597180"/>
                </a:lnTo>
                <a:lnTo>
                  <a:pt x="1456876" y="551299"/>
                </a:lnTo>
                <a:lnTo>
                  <a:pt x="1443544" y="506551"/>
                </a:lnTo>
                <a:lnTo>
                  <a:pt x="1427515" y="463035"/>
                </a:lnTo>
                <a:lnTo>
                  <a:pt x="1408889" y="420848"/>
                </a:lnTo>
                <a:lnTo>
                  <a:pt x="1387763" y="380087"/>
                </a:lnTo>
                <a:lnTo>
                  <a:pt x="1364234" y="340850"/>
                </a:lnTo>
                <a:lnTo>
                  <a:pt x="1338400" y="303236"/>
                </a:lnTo>
                <a:lnTo>
                  <a:pt x="1310359" y="267340"/>
                </a:lnTo>
                <a:lnTo>
                  <a:pt x="1280208" y="233262"/>
                </a:lnTo>
                <a:lnTo>
                  <a:pt x="1248045" y="201098"/>
                </a:lnTo>
                <a:lnTo>
                  <a:pt x="1213967" y="170947"/>
                </a:lnTo>
                <a:lnTo>
                  <a:pt x="1178072" y="142905"/>
                </a:lnTo>
                <a:lnTo>
                  <a:pt x="1140457" y="117070"/>
                </a:lnTo>
                <a:lnTo>
                  <a:pt x="1101220" y="93541"/>
                </a:lnTo>
                <a:lnTo>
                  <a:pt x="1060460" y="72414"/>
                </a:lnTo>
                <a:lnTo>
                  <a:pt x="1018272" y="53788"/>
                </a:lnTo>
                <a:lnTo>
                  <a:pt x="974755" y="37759"/>
                </a:lnTo>
                <a:lnTo>
                  <a:pt x="930007" y="24426"/>
                </a:lnTo>
                <a:lnTo>
                  <a:pt x="884125" y="13886"/>
                </a:lnTo>
                <a:lnTo>
                  <a:pt x="837207" y="6236"/>
                </a:lnTo>
                <a:lnTo>
                  <a:pt x="789349" y="1575"/>
                </a:lnTo>
                <a:lnTo>
                  <a:pt x="740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0698" y="4336632"/>
            <a:ext cx="1481455" cy="1481455"/>
          </a:xfrm>
          <a:custGeom>
            <a:avLst/>
            <a:gdLst/>
            <a:ahLst/>
            <a:cxnLst/>
            <a:rect l="l" t="t" r="r" b="b"/>
            <a:pathLst>
              <a:path w="1481454" h="1481454">
                <a:moveTo>
                  <a:pt x="740651" y="0"/>
                </a:moveTo>
                <a:lnTo>
                  <a:pt x="691952" y="1575"/>
                </a:lnTo>
                <a:lnTo>
                  <a:pt x="644095" y="6236"/>
                </a:lnTo>
                <a:lnTo>
                  <a:pt x="597177" y="13886"/>
                </a:lnTo>
                <a:lnTo>
                  <a:pt x="551294" y="24426"/>
                </a:lnTo>
                <a:lnTo>
                  <a:pt x="506546" y="37759"/>
                </a:lnTo>
                <a:lnTo>
                  <a:pt x="463030" y="53788"/>
                </a:lnTo>
                <a:lnTo>
                  <a:pt x="420842" y="72414"/>
                </a:lnTo>
                <a:lnTo>
                  <a:pt x="380081" y="93541"/>
                </a:lnTo>
                <a:lnTo>
                  <a:pt x="340845" y="117070"/>
                </a:lnTo>
                <a:lnTo>
                  <a:pt x="303230" y="142905"/>
                </a:lnTo>
                <a:lnTo>
                  <a:pt x="267335" y="170947"/>
                </a:lnTo>
                <a:lnTo>
                  <a:pt x="233257" y="201098"/>
                </a:lnTo>
                <a:lnTo>
                  <a:pt x="201094" y="233262"/>
                </a:lnTo>
                <a:lnTo>
                  <a:pt x="170942" y="267340"/>
                </a:lnTo>
                <a:lnTo>
                  <a:pt x="142901" y="303236"/>
                </a:lnTo>
                <a:lnTo>
                  <a:pt x="117067" y="340850"/>
                </a:lnTo>
                <a:lnTo>
                  <a:pt x="93538" y="380087"/>
                </a:lnTo>
                <a:lnTo>
                  <a:pt x="72412" y="420848"/>
                </a:lnTo>
                <a:lnTo>
                  <a:pt x="53786" y="463035"/>
                </a:lnTo>
                <a:lnTo>
                  <a:pt x="37758" y="506551"/>
                </a:lnTo>
                <a:lnTo>
                  <a:pt x="24425" y="551299"/>
                </a:lnTo>
                <a:lnTo>
                  <a:pt x="13885" y="597180"/>
                </a:lnTo>
                <a:lnTo>
                  <a:pt x="6236" y="644098"/>
                </a:lnTo>
                <a:lnTo>
                  <a:pt x="1575" y="691954"/>
                </a:lnTo>
                <a:lnTo>
                  <a:pt x="0" y="740651"/>
                </a:lnTo>
                <a:lnTo>
                  <a:pt x="1575" y="789349"/>
                </a:lnTo>
                <a:lnTo>
                  <a:pt x="6236" y="837207"/>
                </a:lnTo>
                <a:lnTo>
                  <a:pt x="13885" y="884125"/>
                </a:lnTo>
                <a:lnTo>
                  <a:pt x="24425" y="930007"/>
                </a:lnTo>
                <a:lnTo>
                  <a:pt x="37758" y="974755"/>
                </a:lnTo>
                <a:lnTo>
                  <a:pt x="53786" y="1018272"/>
                </a:lnTo>
                <a:lnTo>
                  <a:pt x="72412" y="1060460"/>
                </a:lnTo>
                <a:lnTo>
                  <a:pt x="93538" y="1101220"/>
                </a:lnTo>
                <a:lnTo>
                  <a:pt x="117067" y="1140457"/>
                </a:lnTo>
                <a:lnTo>
                  <a:pt x="142901" y="1178072"/>
                </a:lnTo>
                <a:lnTo>
                  <a:pt x="170942" y="1213967"/>
                </a:lnTo>
                <a:lnTo>
                  <a:pt x="201094" y="1248045"/>
                </a:lnTo>
                <a:lnTo>
                  <a:pt x="233257" y="1280208"/>
                </a:lnTo>
                <a:lnTo>
                  <a:pt x="267335" y="1310359"/>
                </a:lnTo>
                <a:lnTo>
                  <a:pt x="303230" y="1338400"/>
                </a:lnTo>
                <a:lnTo>
                  <a:pt x="340845" y="1364234"/>
                </a:lnTo>
                <a:lnTo>
                  <a:pt x="380081" y="1387763"/>
                </a:lnTo>
                <a:lnTo>
                  <a:pt x="420842" y="1408889"/>
                </a:lnTo>
                <a:lnTo>
                  <a:pt x="463030" y="1427515"/>
                </a:lnTo>
                <a:lnTo>
                  <a:pt x="506546" y="1443544"/>
                </a:lnTo>
                <a:lnTo>
                  <a:pt x="551294" y="1456876"/>
                </a:lnTo>
                <a:lnTo>
                  <a:pt x="597177" y="1467416"/>
                </a:lnTo>
                <a:lnTo>
                  <a:pt x="644095" y="1475066"/>
                </a:lnTo>
                <a:lnTo>
                  <a:pt x="691952" y="1479727"/>
                </a:lnTo>
                <a:lnTo>
                  <a:pt x="740651" y="1481302"/>
                </a:lnTo>
                <a:lnTo>
                  <a:pt x="789349" y="1479727"/>
                </a:lnTo>
                <a:lnTo>
                  <a:pt x="837207" y="1475066"/>
                </a:lnTo>
                <a:lnTo>
                  <a:pt x="884125" y="1467416"/>
                </a:lnTo>
                <a:lnTo>
                  <a:pt x="930007" y="1456876"/>
                </a:lnTo>
                <a:lnTo>
                  <a:pt x="974755" y="1443544"/>
                </a:lnTo>
                <a:lnTo>
                  <a:pt x="1018272" y="1427515"/>
                </a:lnTo>
                <a:lnTo>
                  <a:pt x="1060460" y="1408889"/>
                </a:lnTo>
                <a:lnTo>
                  <a:pt x="1101220" y="1387763"/>
                </a:lnTo>
                <a:lnTo>
                  <a:pt x="1140457" y="1364234"/>
                </a:lnTo>
                <a:lnTo>
                  <a:pt x="1178072" y="1338400"/>
                </a:lnTo>
                <a:lnTo>
                  <a:pt x="1213967" y="1310359"/>
                </a:lnTo>
                <a:lnTo>
                  <a:pt x="1248045" y="1280208"/>
                </a:lnTo>
                <a:lnTo>
                  <a:pt x="1280208" y="1248045"/>
                </a:lnTo>
                <a:lnTo>
                  <a:pt x="1310359" y="1213967"/>
                </a:lnTo>
                <a:lnTo>
                  <a:pt x="1338400" y="1178072"/>
                </a:lnTo>
                <a:lnTo>
                  <a:pt x="1364234" y="1140457"/>
                </a:lnTo>
                <a:lnTo>
                  <a:pt x="1387763" y="1101220"/>
                </a:lnTo>
                <a:lnTo>
                  <a:pt x="1408889" y="1060460"/>
                </a:lnTo>
                <a:lnTo>
                  <a:pt x="1427515" y="1018272"/>
                </a:lnTo>
                <a:lnTo>
                  <a:pt x="1443544" y="974755"/>
                </a:lnTo>
                <a:lnTo>
                  <a:pt x="1456876" y="930007"/>
                </a:lnTo>
                <a:lnTo>
                  <a:pt x="1467416" y="884125"/>
                </a:lnTo>
                <a:lnTo>
                  <a:pt x="1475066" y="837207"/>
                </a:lnTo>
                <a:lnTo>
                  <a:pt x="1479727" y="789349"/>
                </a:lnTo>
                <a:lnTo>
                  <a:pt x="1481302" y="740651"/>
                </a:lnTo>
                <a:lnTo>
                  <a:pt x="1479727" y="691954"/>
                </a:lnTo>
                <a:lnTo>
                  <a:pt x="1475066" y="644098"/>
                </a:lnTo>
                <a:lnTo>
                  <a:pt x="1467416" y="597180"/>
                </a:lnTo>
                <a:lnTo>
                  <a:pt x="1456876" y="551299"/>
                </a:lnTo>
                <a:lnTo>
                  <a:pt x="1443544" y="506551"/>
                </a:lnTo>
                <a:lnTo>
                  <a:pt x="1427515" y="463035"/>
                </a:lnTo>
                <a:lnTo>
                  <a:pt x="1408889" y="420848"/>
                </a:lnTo>
                <a:lnTo>
                  <a:pt x="1387763" y="380087"/>
                </a:lnTo>
                <a:lnTo>
                  <a:pt x="1364234" y="340850"/>
                </a:lnTo>
                <a:lnTo>
                  <a:pt x="1338400" y="303236"/>
                </a:lnTo>
                <a:lnTo>
                  <a:pt x="1310359" y="267340"/>
                </a:lnTo>
                <a:lnTo>
                  <a:pt x="1280208" y="233262"/>
                </a:lnTo>
                <a:lnTo>
                  <a:pt x="1248045" y="201098"/>
                </a:lnTo>
                <a:lnTo>
                  <a:pt x="1213967" y="170947"/>
                </a:lnTo>
                <a:lnTo>
                  <a:pt x="1178072" y="142905"/>
                </a:lnTo>
                <a:lnTo>
                  <a:pt x="1140457" y="117070"/>
                </a:lnTo>
                <a:lnTo>
                  <a:pt x="1101220" y="93541"/>
                </a:lnTo>
                <a:lnTo>
                  <a:pt x="1060460" y="72414"/>
                </a:lnTo>
                <a:lnTo>
                  <a:pt x="1018272" y="53788"/>
                </a:lnTo>
                <a:lnTo>
                  <a:pt x="974755" y="37759"/>
                </a:lnTo>
                <a:lnTo>
                  <a:pt x="930007" y="24426"/>
                </a:lnTo>
                <a:lnTo>
                  <a:pt x="884125" y="13886"/>
                </a:lnTo>
                <a:lnTo>
                  <a:pt x="837207" y="6236"/>
                </a:lnTo>
                <a:lnTo>
                  <a:pt x="789349" y="1575"/>
                </a:lnTo>
                <a:lnTo>
                  <a:pt x="740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699" y="2572633"/>
            <a:ext cx="1481455" cy="1481455"/>
          </a:xfrm>
          <a:custGeom>
            <a:avLst/>
            <a:gdLst/>
            <a:ahLst/>
            <a:cxnLst/>
            <a:rect l="l" t="t" r="r" b="b"/>
            <a:pathLst>
              <a:path w="1481454" h="1481454">
                <a:moveTo>
                  <a:pt x="740651" y="0"/>
                </a:moveTo>
                <a:lnTo>
                  <a:pt x="691952" y="1575"/>
                </a:lnTo>
                <a:lnTo>
                  <a:pt x="644095" y="6236"/>
                </a:lnTo>
                <a:lnTo>
                  <a:pt x="597177" y="13886"/>
                </a:lnTo>
                <a:lnTo>
                  <a:pt x="551294" y="24426"/>
                </a:lnTo>
                <a:lnTo>
                  <a:pt x="506546" y="37759"/>
                </a:lnTo>
                <a:lnTo>
                  <a:pt x="463030" y="53788"/>
                </a:lnTo>
                <a:lnTo>
                  <a:pt x="420842" y="72414"/>
                </a:lnTo>
                <a:lnTo>
                  <a:pt x="380081" y="93541"/>
                </a:lnTo>
                <a:lnTo>
                  <a:pt x="340845" y="117070"/>
                </a:lnTo>
                <a:lnTo>
                  <a:pt x="303230" y="142905"/>
                </a:lnTo>
                <a:lnTo>
                  <a:pt x="267335" y="170947"/>
                </a:lnTo>
                <a:lnTo>
                  <a:pt x="233257" y="201098"/>
                </a:lnTo>
                <a:lnTo>
                  <a:pt x="201094" y="233262"/>
                </a:lnTo>
                <a:lnTo>
                  <a:pt x="170942" y="267340"/>
                </a:lnTo>
                <a:lnTo>
                  <a:pt x="142901" y="303236"/>
                </a:lnTo>
                <a:lnTo>
                  <a:pt x="117067" y="340850"/>
                </a:lnTo>
                <a:lnTo>
                  <a:pt x="93538" y="380087"/>
                </a:lnTo>
                <a:lnTo>
                  <a:pt x="72412" y="420848"/>
                </a:lnTo>
                <a:lnTo>
                  <a:pt x="53786" y="463035"/>
                </a:lnTo>
                <a:lnTo>
                  <a:pt x="37758" y="506551"/>
                </a:lnTo>
                <a:lnTo>
                  <a:pt x="24425" y="551299"/>
                </a:lnTo>
                <a:lnTo>
                  <a:pt x="13885" y="597180"/>
                </a:lnTo>
                <a:lnTo>
                  <a:pt x="6236" y="644098"/>
                </a:lnTo>
                <a:lnTo>
                  <a:pt x="1575" y="691954"/>
                </a:lnTo>
                <a:lnTo>
                  <a:pt x="0" y="740651"/>
                </a:lnTo>
                <a:lnTo>
                  <a:pt x="1575" y="789349"/>
                </a:lnTo>
                <a:lnTo>
                  <a:pt x="6236" y="837207"/>
                </a:lnTo>
                <a:lnTo>
                  <a:pt x="13885" y="884125"/>
                </a:lnTo>
                <a:lnTo>
                  <a:pt x="24425" y="930007"/>
                </a:lnTo>
                <a:lnTo>
                  <a:pt x="37758" y="974755"/>
                </a:lnTo>
                <a:lnTo>
                  <a:pt x="53786" y="1018272"/>
                </a:lnTo>
                <a:lnTo>
                  <a:pt x="72412" y="1060460"/>
                </a:lnTo>
                <a:lnTo>
                  <a:pt x="93538" y="1101220"/>
                </a:lnTo>
                <a:lnTo>
                  <a:pt x="117067" y="1140457"/>
                </a:lnTo>
                <a:lnTo>
                  <a:pt x="142901" y="1178072"/>
                </a:lnTo>
                <a:lnTo>
                  <a:pt x="170942" y="1213967"/>
                </a:lnTo>
                <a:lnTo>
                  <a:pt x="201094" y="1248045"/>
                </a:lnTo>
                <a:lnTo>
                  <a:pt x="233257" y="1280208"/>
                </a:lnTo>
                <a:lnTo>
                  <a:pt x="267335" y="1310359"/>
                </a:lnTo>
                <a:lnTo>
                  <a:pt x="303230" y="1338400"/>
                </a:lnTo>
                <a:lnTo>
                  <a:pt x="340845" y="1364234"/>
                </a:lnTo>
                <a:lnTo>
                  <a:pt x="380081" y="1387763"/>
                </a:lnTo>
                <a:lnTo>
                  <a:pt x="420842" y="1408889"/>
                </a:lnTo>
                <a:lnTo>
                  <a:pt x="463030" y="1427515"/>
                </a:lnTo>
                <a:lnTo>
                  <a:pt x="506546" y="1443544"/>
                </a:lnTo>
                <a:lnTo>
                  <a:pt x="551294" y="1456876"/>
                </a:lnTo>
                <a:lnTo>
                  <a:pt x="597177" y="1467416"/>
                </a:lnTo>
                <a:lnTo>
                  <a:pt x="644095" y="1475066"/>
                </a:lnTo>
                <a:lnTo>
                  <a:pt x="691952" y="1479727"/>
                </a:lnTo>
                <a:lnTo>
                  <a:pt x="740651" y="1481302"/>
                </a:lnTo>
                <a:lnTo>
                  <a:pt x="789349" y="1479727"/>
                </a:lnTo>
                <a:lnTo>
                  <a:pt x="837207" y="1475066"/>
                </a:lnTo>
                <a:lnTo>
                  <a:pt x="884125" y="1467416"/>
                </a:lnTo>
                <a:lnTo>
                  <a:pt x="930007" y="1456876"/>
                </a:lnTo>
                <a:lnTo>
                  <a:pt x="974755" y="1443544"/>
                </a:lnTo>
                <a:lnTo>
                  <a:pt x="1018272" y="1427515"/>
                </a:lnTo>
                <a:lnTo>
                  <a:pt x="1060460" y="1408889"/>
                </a:lnTo>
                <a:lnTo>
                  <a:pt x="1101220" y="1387763"/>
                </a:lnTo>
                <a:lnTo>
                  <a:pt x="1140457" y="1364234"/>
                </a:lnTo>
                <a:lnTo>
                  <a:pt x="1178072" y="1338400"/>
                </a:lnTo>
                <a:lnTo>
                  <a:pt x="1213967" y="1310359"/>
                </a:lnTo>
                <a:lnTo>
                  <a:pt x="1248045" y="1280208"/>
                </a:lnTo>
                <a:lnTo>
                  <a:pt x="1280208" y="1248045"/>
                </a:lnTo>
                <a:lnTo>
                  <a:pt x="1310359" y="1213967"/>
                </a:lnTo>
                <a:lnTo>
                  <a:pt x="1338400" y="1178072"/>
                </a:lnTo>
                <a:lnTo>
                  <a:pt x="1364234" y="1140457"/>
                </a:lnTo>
                <a:lnTo>
                  <a:pt x="1387763" y="1101220"/>
                </a:lnTo>
                <a:lnTo>
                  <a:pt x="1408889" y="1060460"/>
                </a:lnTo>
                <a:lnTo>
                  <a:pt x="1427515" y="1018272"/>
                </a:lnTo>
                <a:lnTo>
                  <a:pt x="1443544" y="974755"/>
                </a:lnTo>
                <a:lnTo>
                  <a:pt x="1456876" y="930007"/>
                </a:lnTo>
                <a:lnTo>
                  <a:pt x="1467416" y="884125"/>
                </a:lnTo>
                <a:lnTo>
                  <a:pt x="1475066" y="837207"/>
                </a:lnTo>
                <a:lnTo>
                  <a:pt x="1479727" y="789349"/>
                </a:lnTo>
                <a:lnTo>
                  <a:pt x="1481302" y="740651"/>
                </a:lnTo>
                <a:lnTo>
                  <a:pt x="1479727" y="691954"/>
                </a:lnTo>
                <a:lnTo>
                  <a:pt x="1475066" y="644098"/>
                </a:lnTo>
                <a:lnTo>
                  <a:pt x="1467416" y="597180"/>
                </a:lnTo>
                <a:lnTo>
                  <a:pt x="1456876" y="551299"/>
                </a:lnTo>
                <a:lnTo>
                  <a:pt x="1443544" y="506551"/>
                </a:lnTo>
                <a:lnTo>
                  <a:pt x="1427515" y="463035"/>
                </a:lnTo>
                <a:lnTo>
                  <a:pt x="1408889" y="420848"/>
                </a:lnTo>
                <a:lnTo>
                  <a:pt x="1387763" y="380087"/>
                </a:lnTo>
                <a:lnTo>
                  <a:pt x="1364234" y="340850"/>
                </a:lnTo>
                <a:lnTo>
                  <a:pt x="1338400" y="303236"/>
                </a:lnTo>
                <a:lnTo>
                  <a:pt x="1310359" y="267340"/>
                </a:lnTo>
                <a:lnTo>
                  <a:pt x="1280208" y="233262"/>
                </a:lnTo>
                <a:lnTo>
                  <a:pt x="1248045" y="201098"/>
                </a:lnTo>
                <a:lnTo>
                  <a:pt x="1213967" y="170947"/>
                </a:lnTo>
                <a:lnTo>
                  <a:pt x="1178072" y="142905"/>
                </a:lnTo>
                <a:lnTo>
                  <a:pt x="1140457" y="117070"/>
                </a:lnTo>
                <a:lnTo>
                  <a:pt x="1101220" y="93541"/>
                </a:lnTo>
                <a:lnTo>
                  <a:pt x="1060460" y="72414"/>
                </a:lnTo>
                <a:lnTo>
                  <a:pt x="1018272" y="53788"/>
                </a:lnTo>
                <a:lnTo>
                  <a:pt x="974755" y="37759"/>
                </a:lnTo>
                <a:lnTo>
                  <a:pt x="930007" y="24426"/>
                </a:lnTo>
                <a:lnTo>
                  <a:pt x="884125" y="13886"/>
                </a:lnTo>
                <a:lnTo>
                  <a:pt x="837207" y="6236"/>
                </a:lnTo>
                <a:lnTo>
                  <a:pt x="789349" y="1575"/>
                </a:lnTo>
                <a:lnTo>
                  <a:pt x="740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867025"/>
            <a:ext cx="1143000" cy="982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2943225"/>
            <a:ext cx="1752600" cy="860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2677287"/>
            <a:ext cx="1295400" cy="1256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4391025"/>
            <a:ext cx="1133328" cy="139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700" y="4429125"/>
            <a:ext cx="6858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Evolu</a:t>
            </a:r>
            <a:r>
              <a:rPr lang="bg-BG" dirty="0" smtClean="0"/>
              <a:t>ções do fone@RNP </a:t>
            </a:r>
            <a:r>
              <a:rPr lang="mr-IN" dirty="0" smtClean="0"/>
              <a:t>–</a:t>
            </a:r>
            <a:r>
              <a:rPr lang="bg-BG" dirty="0" smtClean="0"/>
              <a:t> Novo GWT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803900" y="2394396"/>
            <a:ext cx="4278630" cy="4001095"/>
          </a:xfrm>
        </p:spPr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bg-BG" sz="2000" dirty="0" smtClean="0"/>
              <a:t>Suporte a operadora SIP</a:t>
            </a:r>
          </a:p>
          <a:p>
            <a:pPr marL="800100" lvl="1" indent="-342900">
              <a:buFont typeface="Wingdings" charset="2"/>
              <a:buChar char="Ø"/>
            </a:pPr>
            <a:r>
              <a:rPr lang="bg-BG" sz="2000" dirty="0" smtClean="0"/>
              <a:t>Permite m</a:t>
            </a:r>
            <a:r>
              <a:rPr lang="bg-BG" sz="2000" dirty="0" smtClean="0"/>
              <a:t>últiplas conexões SIP</a:t>
            </a:r>
          </a:p>
          <a:p>
            <a:pPr marL="800100" lvl="1" indent="-342900">
              <a:buFont typeface="Wingdings" charset="2"/>
              <a:buChar char="Ø"/>
            </a:pPr>
            <a:r>
              <a:rPr lang="bg-BG" sz="2000" dirty="0" smtClean="0"/>
              <a:t>Oferece segurança ao PABX</a:t>
            </a:r>
            <a:endParaRPr lang="bg-BG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bg-BG" sz="2000" dirty="0" smtClean="0"/>
              <a:t>Suporte a m</a:t>
            </a:r>
            <a:r>
              <a:rPr lang="bg-BG" sz="2000" dirty="0" smtClean="0"/>
              <a:t>últiplas </a:t>
            </a:r>
            <a:r>
              <a:rPr lang="bg-BG" sz="2000" dirty="0" smtClean="0"/>
              <a:t>conex</a:t>
            </a:r>
            <a:r>
              <a:rPr lang="bg-BG" sz="2000" dirty="0" smtClean="0"/>
              <a:t>ões TDM</a:t>
            </a:r>
          </a:p>
          <a:p>
            <a:pPr marL="800100" lvl="1" indent="-342900">
              <a:buFont typeface="Wingdings" charset="2"/>
              <a:buChar char="Ø"/>
            </a:pPr>
            <a:r>
              <a:rPr lang="bg-BG" sz="2000" dirty="0" smtClean="0"/>
              <a:t>E1 (R2 / ISDN)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bg-BG" sz="2000" dirty="0" smtClean="0"/>
              <a:t>Móvel (3G / GSM)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bg-BG" sz="2000" dirty="0" smtClean="0"/>
              <a:t>Analógica (FXO / FXS)</a:t>
            </a:r>
          </a:p>
          <a:p>
            <a:pPr marL="342900" indent="-342900">
              <a:buFont typeface="Wingdings" charset="2"/>
              <a:buChar char="Ø"/>
            </a:pPr>
            <a:r>
              <a:rPr lang="bg-BG" sz="2000" dirty="0" smtClean="0"/>
              <a:t>Criptografia das chamadas</a:t>
            </a:r>
          </a:p>
          <a:p>
            <a:pPr marL="342900" indent="-342900">
              <a:buFont typeface="Wingdings" charset="2"/>
              <a:buChar char="Ø"/>
            </a:pPr>
            <a:r>
              <a:rPr lang="bg-BG" sz="2000" dirty="0" smtClean="0"/>
              <a:t>Suporte a múltiplas interfaces de rede</a:t>
            </a:r>
          </a:p>
          <a:p>
            <a:pPr marL="342900" indent="-342900">
              <a:buFont typeface="Wingdings" charset="2"/>
              <a:buChar char="Ø"/>
            </a:pPr>
            <a:r>
              <a:rPr lang="bg-BG" sz="2000" dirty="0" smtClean="0"/>
              <a:t>Uso de NAT no Gateway</a:t>
            </a:r>
          </a:p>
          <a:p>
            <a:pPr marL="342900" indent="-342900">
              <a:buFont typeface="Wingdings" charset="2"/>
              <a:buChar char="Ø"/>
            </a:pPr>
            <a:r>
              <a:rPr lang="bg-BG" sz="2000" dirty="0" smtClean="0"/>
              <a:t>Transcoding entre as conex</a:t>
            </a:r>
            <a:r>
              <a:rPr lang="bg-BG" sz="2000" dirty="0" smtClean="0"/>
              <a:t>ões SIP</a:t>
            </a:r>
          </a:p>
          <a:p>
            <a:pPr marL="800100" lvl="1" indent="-342900">
              <a:buFont typeface="Wingdings" charset="2"/>
              <a:buChar char="Ø"/>
            </a:pPr>
            <a:r>
              <a:rPr lang="bg-BG" sz="2000" dirty="0" smtClean="0"/>
              <a:t>G.729 / G.711 ulaw / G.711 alaw</a:t>
            </a:r>
          </a:p>
          <a:p>
            <a:endParaRPr lang="en-US" sz="2000" dirty="0"/>
          </a:p>
        </p:txBody>
      </p:sp>
      <p:pic>
        <p:nvPicPr>
          <p:cNvPr id="7" name="Content Placeholder 6" descr="esquema-fonernp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66" b="-48266"/>
          <a:stretch>
            <a:fillRect/>
          </a:stretch>
        </p:blipFill>
        <p:spPr>
          <a:xfrm>
            <a:off x="165100" y="1190625"/>
            <a:ext cx="5257800" cy="5823395"/>
          </a:xfrm>
        </p:spPr>
      </p:pic>
    </p:spTree>
    <p:extLst>
      <p:ext uri="{BB962C8B-B14F-4D97-AF65-F5344CB8AC3E}">
        <p14:creationId xmlns:p14="http://schemas.microsoft.com/office/powerpoint/2010/main" val="271171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636380" y="10001690"/>
            <a:ext cx="4903051" cy="1204852"/>
            <a:chOff x="6003168" y="3698862"/>
            <a:chExt cx="5590177" cy="1092561"/>
          </a:xfrm>
        </p:grpSpPr>
        <p:sp>
          <p:nvSpPr>
            <p:cNvPr id="5" name="Retângulo 4"/>
            <p:cNvSpPr/>
            <p:nvPr/>
          </p:nvSpPr>
          <p:spPr>
            <a:xfrm>
              <a:off x="7169691" y="3868639"/>
              <a:ext cx="3477232" cy="386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600"/>
                </a:spcBef>
                <a:buSzPct val="100000"/>
              </a:pPr>
              <a:r>
                <a:rPr lang="pt-BR" altLang="pt-BR" sz="2000" b="1" kern="1200" dirty="0">
                  <a:solidFill>
                    <a:srgbClr val="333333"/>
                  </a:solidFill>
                  <a:latin typeface="Fira Sans" charset="0"/>
                  <a:ea typeface="Fira Sans" charset="0"/>
                  <a:cs typeface="Fira Sans" charset="0"/>
                </a:rPr>
                <a:t>PROPOSTA DE VALOR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7169691" y="4291383"/>
              <a:ext cx="4423654" cy="50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pt-BR" altLang="pt-BR" sz="1400" kern="1200" dirty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Oferecer soluções completas e integradas em TIC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3168" y="3698862"/>
              <a:ext cx="903215" cy="1024723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4709340" y="3362125"/>
            <a:ext cx="5689000" cy="25964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buSzPct val="100000"/>
            </a:pPr>
            <a:r>
              <a:rPr lang="pt-BR" altLang="pt-BR" b="1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Tel</a:t>
            </a:r>
            <a:r>
              <a:rPr lang="pt-BR" altLang="pt-BR" b="1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: (21) 3189-1050</a:t>
            </a:r>
          </a:p>
          <a:p>
            <a:pPr>
              <a:spcBef>
                <a:spcPts val="600"/>
              </a:spcBef>
              <a:buSzPct val="100000"/>
            </a:pPr>
            <a:r>
              <a:rPr lang="pt-BR" altLang="pt-BR" b="1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Cel</a:t>
            </a:r>
            <a:r>
              <a:rPr lang="pt-BR" altLang="pt-BR" b="1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: (21) 99700-</a:t>
            </a:r>
            <a:r>
              <a:rPr lang="pt-BR" altLang="pt-BR" b="1" dirty="0" smtClean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911</a:t>
            </a:r>
            <a:r>
              <a:rPr lang="bg-BG" altLang="pt-BR" b="1" dirty="0" smtClean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3</a:t>
            </a:r>
            <a:endParaRPr lang="pt-BR" altLang="pt-BR" b="1" dirty="0">
              <a:solidFill>
                <a:srgbClr val="333333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>
              <a:spcBef>
                <a:spcPts val="600"/>
              </a:spcBef>
              <a:buSzPct val="100000"/>
            </a:pPr>
            <a:endParaRPr lang="pt-BR" altLang="pt-BR" sz="100" dirty="0">
              <a:solidFill>
                <a:srgbClr val="FF0000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pt-BR" altLang="pt-BR" sz="2000" b="1" dirty="0" err="1">
                <a:solidFill>
                  <a:srgbClr val="FF0000"/>
                </a:solidFill>
                <a:latin typeface="Fira Sans Light" charset="0"/>
                <a:ea typeface="Fira Sans Light" charset="0"/>
                <a:cs typeface="Fira Sans Light" charset="0"/>
              </a:rPr>
              <a:t>contato@camtecnologia.com.br</a:t>
            </a:r>
            <a:endParaRPr lang="pt-BR" altLang="pt-BR" sz="2000" b="1" dirty="0">
              <a:solidFill>
                <a:srgbClr val="FF0000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pt-BR" altLang="pt-BR" sz="2000" b="1" dirty="0">
                <a:solidFill>
                  <a:srgbClr val="FF0000"/>
                </a:solidFill>
                <a:latin typeface="Fira Sans Light" charset="0"/>
                <a:ea typeface="Fira Sans Light" charset="0"/>
                <a:cs typeface="Fira Sans Light" charset="0"/>
              </a:rPr>
              <a:t>www.camtecnologia.com.br</a:t>
            </a:r>
          </a:p>
          <a:p>
            <a:pPr>
              <a:spcBef>
                <a:spcPts val="600"/>
              </a:spcBef>
              <a:buSzPct val="100000"/>
            </a:pPr>
            <a:endParaRPr lang="pt-BR" altLang="pt-BR" sz="100" dirty="0">
              <a:solidFill>
                <a:srgbClr val="FF0000"/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pt-BR" altLang="pt-BR" b="1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Avenida Pastor Martin Luther King Jr, 126 Torre 2000, Sala 326 Nova América Offices Del Castilho | Rio de Janeiro | RJ </a:t>
            </a:r>
            <a:endParaRPr lang="pt-BR" altLang="pt-BR" sz="2400" b="1" kern="1200" dirty="0">
              <a:solidFill>
                <a:srgbClr val="DB003F"/>
              </a:solidFill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22" name="Retângulo 21"/>
          <p:cNvSpPr/>
          <p:nvPr/>
        </p:nvSpPr>
        <p:spPr>
          <a:xfrm rot="1565571">
            <a:off x="4653460" y="-4187550"/>
            <a:ext cx="7854109" cy="6333246"/>
          </a:xfrm>
          <a:prstGeom prst="rect">
            <a:avLst/>
          </a:prstGeom>
          <a:gradFill flip="none" rotWithShape="1">
            <a:gsLst>
              <a:gs pos="0">
                <a:srgbClr val="8D0E24"/>
              </a:gs>
              <a:gs pos="52000">
                <a:srgbClr val="E52143"/>
              </a:gs>
              <a:gs pos="24000">
                <a:srgbClr val="C3102F"/>
              </a:gs>
              <a:gs pos="99000">
                <a:srgbClr val="EC6F0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44825" y="5441171"/>
            <a:ext cx="6376201" cy="646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lvl="1"/>
            <a:r>
              <a:rPr lang="pt-BR" altLang="pt-BR" i="1" dirty="0">
                <a:solidFill>
                  <a:srgbClr val="333333"/>
                </a:solidFill>
                <a:latin typeface="Fira Sans Book" charset="0"/>
                <a:ea typeface="Fira Sans Book" charset="0"/>
                <a:cs typeface="Fira Sans Book" charset="0"/>
              </a:rPr>
              <a:t>CEO</a:t>
            </a:r>
          </a:p>
          <a:p>
            <a:pPr marL="0" lvl="1"/>
            <a:r>
              <a:rPr lang="pt-BR" altLang="pt-BR" dirty="0" err="1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rPr>
              <a:t>malufrj@camtecnologia.com.br</a:t>
            </a:r>
            <a:endParaRPr lang="pt-BR" altLang="pt-BR" dirty="0">
              <a:solidFill>
                <a:srgbClr val="333333"/>
              </a:solidFill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21579" y="4966036"/>
            <a:ext cx="53467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pt-BR" altLang="pt-BR" sz="2400" b="1" dirty="0">
                <a:solidFill>
                  <a:srgbClr val="DB003F"/>
                </a:solidFill>
                <a:latin typeface="Fira Sans" charset="0"/>
                <a:ea typeface="Fira Sans" charset="0"/>
                <a:cs typeface="Fira Sans" charset="0"/>
              </a:rPr>
              <a:t>Thiago Maluf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553839" y="603636"/>
            <a:ext cx="53467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pt-BR" altLang="pt-BR" sz="4800" b="1" dirty="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30481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"/>
            <a:ext cx="10692003" cy="755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upo 16"/>
          <p:cNvGrpSpPr/>
          <p:nvPr/>
        </p:nvGrpSpPr>
        <p:grpSpPr>
          <a:xfrm>
            <a:off x="380643" y="4924425"/>
            <a:ext cx="5423257" cy="1231853"/>
            <a:chOff x="970454" y="3868639"/>
            <a:chExt cx="5423257" cy="1231853"/>
          </a:xfrm>
        </p:grpSpPr>
        <p:sp>
          <p:nvSpPr>
            <p:cNvPr id="7" name="Retângulo 5"/>
            <p:cNvSpPr/>
            <p:nvPr/>
          </p:nvSpPr>
          <p:spPr>
            <a:xfrm>
              <a:off x="2254632" y="3868639"/>
              <a:ext cx="3801971" cy="422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600"/>
                </a:spcBef>
                <a:buSzPct val="100000"/>
              </a:pPr>
              <a:r>
                <a:rPr lang="pt-BR" altLang="pt-BR" sz="2000" b="1" kern="1200" dirty="0">
                  <a:solidFill>
                    <a:srgbClr val="333333"/>
                  </a:solidFill>
                  <a:latin typeface="Fira Sans" charset="0"/>
                  <a:ea typeface="Fira Sans" charset="0"/>
                  <a:cs typeface="Fira Sans" charset="0"/>
                </a:rPr>
                <a:t>MISSÃO</a:t>
              </a:r>
              <a:endParaRPr lang="pt-BR" altLang="pt-BR" sz="2400" b="1" kern="1200" dirty="0">
                <a:solidFill>
                  <a:srgbClr val="333333"/>
                </a:solidFill>
                <a:latin typeface="Fira Sans" charset="0"/>
                <a:ea typeface="Fira Sans" charset="0"/>
                <a:cs typeface="Fira Sans" charset="0"/>
              </a:endParaRPr>
            </a:p>
          </p:txBody>
        </p:sp>
        <p:sp>
          <p:nvSpPr>
            <p:cNvPr id="8" name="Retângulo 6"/>
            <p:cNvSpPr/>
            <p:nvPr/>
          </p:nvSpPr>
          <p:spPr>
            <a:xfrm>
              <a:off x="2254632" y="4284884"/>
              <a:ext cx="4139079" cy="815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spcAft>
                  <a:spcPts val="600"/>
                </a:spcAft>
                <a:buSzPct val="100000"/>
              </a:pPr>
              <a:r>
                <a:rPr lang="pt-BR" altLang="pt-BR" sz="1400" kern="1200" dirty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Top </a:t>
              </a:r>
              <a:r>
                <a:rPr lang="pt-BR" altLang="pt-BR" sz="1400" kern="1200" dirty="0" err="1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of</a:t>
              </a:r>
              <a:r>
                <a:rPr lang="pt-BR" altLang="pt-BR" sz="1400" kern="1200" dirty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 </a:t>
              </a:r>
              <a:r>
                <a:rPr lang="pt-BR" altLang="pt-BR" sz="1400" kern="1200" dirty="0" err="1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Mind</a:t>
              </a:r>
              <a:r>
                <a:rPr lang="pt-BR" altLang="pt-BR" sz="1400" kern="1200" dirty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 em TIC</a:t>
              </a:r>
            </a:p>
            <a:p>
              <a:pPr>
                <a:spcAft>
                  <a:spcPts val="600"/>
                </a:spcAft>
                <a:buSzPct val="100000"/>
              </a:pPr>
              <a:r>
                <a:rPr lang="pt-BR" altLang="pt-BR" sz="1400" kern="1200" dirty="0" smtClean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Aumentar </a:t>
              </a:r>
              <a:r>
                <a:rPr lang="pt-BR" altLang="pt-BR" sz="1400" kern="1200" dirty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a satisfação do cliente e reduzir seus </a:t>
              </a:r>
              <a:r>
                <a:rPr lang="pt-BR" altLang="pt-BR" sz="1400" kern="1200" dirty="0" smtClean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custos</a:t>
              </a:r>
              <a:r>
                <a:rPr lang="bg-BG" altLang="pt-BR" sz="1400" kern="1200" dirty="0" smtClean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 operacionais</a:t>
              </a:r>
              <a:endParaRPr lang="pt-BR" altLang="pt-BR" sz="1400" kern="1200" dirty="0">
                <a:solidFill>
                  <a:srgbClr val="333333"/>
                </a:solidFill>
                <a:latin typeface="Fira Sans Light" charset="0"/>
                <a:ea typeface="Fira Sans Light" charset="0"/>
                <a:cs typeface="Fira Sans Light" charset="0"/>
              </a:endParaRPr>
            </a:p>
          </p:txBody>
        </p:sp>
        <p:pic>
          <p:nvPicPr>
            <p:cNvPr id="9" name="Imagem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54" y="4005393"/>
              <a:ext cx="1067820" cy="897536"/>
            </a:xfrm>
            <a:prstGeom prst="rect">
              <a:avLst/>
            </a:prstGeom>
          </p:spPr>
        </p:pic>
      </p:grpSp>
      <p:grpSp>
        <p:nvGrpSpPr>
          <p:cNvPr id="10" name="Grupo 15"/>
          <p:cNvGrpSpPr/>
          <p:nvPr/>
        </p:nvGrpSpPr>
        <p:grpSpPr>
          <a:xfrm>
            <a:off x="486626" y="6375292"/>
            <a:ext cx="5590177" cy="1024723"/>
            <a:chOff x="6003168" y="3698862"/>
            <a:chExt cx="5590177" cy="1024723"/>
          </a:xfrm>
        </p:grpSpPr>
        <p:sp>
          <p:nvSpPr>
            <p:cNvPr id="11" name="Retângulo 4"/>
            <p:cNvSpPr/>
            <p:nvPr/>
          </p:nvSpPr>
          <p:spPr>
            <a:xfrm>
              <a:off x="7169691" y="3868639"/>
              <a:ext cx="3477232" cy="422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600"/>
                </a:spcBef>
                <a:buSzPct val="100000"/>
              </a:pPr>
              <a:r>
                <a:rPr lang="pt-BR" altLang="pt-BR" sz="2000" b="1" kern="1200" dirty="0">
                  <a:solidFill>
                    <a:srgbClr val="333333"/>
                  </a:solidFill>
                  <a:latin typeface="Fira Sans" charset="0"/>
                  <a:ea typeface="Fira Sans" charset="0"/>
                  <a:cs typeface="Fira Sans" charset="0"/>
                </a:rPr>
                <a:t>PROPOSTA DE VALOR</a:t>
              </a:r>
            </a:p>
          </p:txBody>
        </p:sp>
        <p:sp>
          <p:nvSpPr>
            <p:cNvPr id="12" name="Retângulo 7"/>
            <p:cNvSpPr/>
            <p:nvPr/>
          </p:nvSpPr>
          <p:spPr>
            <a:xfrm>
              <a:off x="7169691" y="4291383"/>
              <a:ext cx="4423654" cy="31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pt-BR" altLang="pt-BR" sz="1400" kern="1200" dirty="0">
                  <a:solidFill>
                    <a:srgbClr val="333333"/>
                  </a:solidFill>
                  <a:latin typeface="Fira Sans Light" charset="0"/>
                  <a:ea typeface="Fira Sans Light" charset="0"/>
                  <a:cs typeface="Fira Sans Light" charset="0"/>
                </a:rPr>
                <a:t>Oferecer soluções completas e integradas em TIC</a:t>
              </a:r>
            </a:p>
          </p:txBody>
        </p:sp>
        <p:pic>
          <p:nvPicPr>
            <p:cNvPr id="13" name="Imagem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3168" y="3698862"/>
              <a:ext cx="903215" cy="1024723"/>
            </a:xfrm>
            <a:prstGeom prst="rect">
              <a:avLst/>
            </a:prstGeom>
          </p:spPr>
        </p:pic>
      </p:grpSp>
      <p:sp>
        <p:nvSpPr>
          <p:cNvPr id="14" name="Retângulo 11"/>
          <p:cNvSpPr/>
          <p:nvPr/>
        </p:nvSpPr>
        <p:spPr>
          <a:xfrm>
            <a:off x="317500" y="4467225"/>
            <a:ext cx="5638800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altLang="pt-BR" b="1" dirty="0" smtClean="0">
                <a:solidFill>
                  <a:srgbClr val="DB003F"/>
                </a:solidFill>
                <a:latin typeface="Fira Sans" charset="0"/>
                <a:ea typeface="Fira Sans" charset="0"/>
                <a:cs typeface="Fira Sans" charset="0"/>
              </a:rPr>
              <a:t>DESENVOLVIMENTO DE SOLUÇÕES CUSTOMIZADAS</a:t>
            </a:r>
            <a:endParaRPr lang="pt-BR" altLang="pt-BR" b="1" kern="1200" dirty="0">
              <a:solidFill>
                <a:srgbClr val="DB003F"/>
              </a:solidFill>
              <a:latin typeface="Fira Sans" charset="0"/>
              <a:ea typeface="Fira Sans" charset="0"/>
              <a:cs typeface="Fira Sans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913005" y="174612"/>
            <a:ext cx="4778997" cy="7385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500" y="1571625"/>
            <a:ext cx="24199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SOBRE </a:t>
            </a:r>
            <a:r>
              <a:rPr dirty="0"/>
              <a:t>A</a:t>
            </a:r>
            <a:r>
              <a:rPr spc="-55" dirty="0"/>
              <a:t> </a:t>
            </a:r>
            <a:r>
              <a:rPr spc="15" dirty="0"/>
              <a:t>CAM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500" y="2028825"/>
            <a:ext cx="5410200" cy="230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latin typeface="Montserrat"/>
                <a:cs typeface="Montserrat"/>
              </a:rPr>
              <a:t>HISTÓRIA </a:t>
            </a:r>
            <a:r>
              <a:rPr sz="1500" b="1" spc="-10" dirty="0">
                <a:latin typeface="Montserrat"/>
                <a:cs typeface="Montserrat"/>
              </a:rPr>
              <a:t>DA</a:t>
            </a:r>
            <a:r>
              <a:rPr sz="1500" b="1" spc="10" dirty="0">
                <a:latin typeface="Montserrat"/>
                <a:cs typeface="Montserrat"/>
              </a:rPr>
              <a:t> EMPRESA</a:t>
            </a:r>
            <a:endParaRPr sz="1500" dirty="0">
              <a:latin typeface="Montserrat"/>
              <a:cs typeface="Montserrat"/>
            </a:endParaRPr>
          </a:p>
          <a:p>
            <a:pPr marL="12700" marR="5080">
              <a:lnSpc>
                <a:spcPts val="1400"/>
              </a:lnSpc>
              <a:spcBef>
                <a:spcPts val="1550"/>
              </a:spcBef>
            </a:pP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Somos apaixonados por comunica</a:t>
            </a: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ção em redes IP, com origem no Grupo de Trabalho VoIP do NCE/UFRJ, tornando-nos uma empresa especializada em soluções baseada em Telefonia IP. </a:t>
            </a:r>
          </a:p>
          <a:p>
            <a:pPr marL="12700" marR="5080">
              <a:lnSpc>
                <a:spcPts val="1400"/>
              </a:lnSpc>
              <a:spcBef>
                <a:spcPts val="1550"/>
              </a:spcBef>
            </a:pP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Num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mercado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dominado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por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empresas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muito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conhecidas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,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nós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da CAM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Tecnologia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oferecemos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uma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abordagem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única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e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direta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,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compartilhada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por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todos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da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nossa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equipe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e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fornecedores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– e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quem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tem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conquistado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o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respeito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dos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nossos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clientes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: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nós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não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acreditamos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em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soluções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prontas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ou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fórmulas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mágicas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–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acreditamos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que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modificações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,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sistemas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e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tecnologia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precisam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ser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adaptados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à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dinâmica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do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seu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negócio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– e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não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o </a:t>
            </a:r>
            <a:r>
              <a:rPr lang="en-US" sz="1200" dirty="0" err="1" smtClean="0">
                <a:solidFill>
                  <a:srgbClr val="231F20"/>
                </a:solidFill>
                <a:latin typeface="Montserrat-Light"/>
                <a:cs typeface="Montserrat-Light"/>
              </a:rPr>
              <a:t>contrário</a:t>
            </a:r>
            <a:r>
              <a:rPr lang="en-US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squema-fonern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71625"/>
            <a:ext cx="10363200" cy="59912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bg-BG" dirty="0" smtClean="0"/>
              <a:t> </a:t>
            </a:r>
            <a:r>
              <a:rPr lang="en-US" dirty="0" smtClean="0"/>
              <a:t>S</a:t>
            </a:r>
            <a:r>
              <a:rPr lang="bg-BG" dirty="0" smtClean="0"/>
              <a:t>ervi</a:t>
            </a:r>
            <a:r>
              <a:rPr lang="bg-BG" dirty="0" smtClean="0"/>
              <a:t>ço fone@RNP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700" y="2409825"/>
            <a:ext cx="2565653" cy="4213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8100" y="3621443"/>
            <a:ext cx="220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Montserrat"/>
                <a:cs typeface="Montserrat"/>
              </a:rPr>
              <a:t>SEGURANÇA </a:t>
            </a:r>
            <a:r>
              <a:rPr lang="bg-BG" sz="1400" b="1" dirty="0" smtClean="0">
                <a:solidFill>
                  <a:srgbClr val="FFFFFF"/>
                </a:solidFill>
                <a:latin typeface="Montserrat"/>
                <a:cs typeface="Montserrat"/>
              </a:rPr>
              <a:t>EM TIC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8100" y="4086225"/>
            <a:ext cx="2286000" cy="21219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73050" marR="265430" algn="ctr">
              <a:lnSpc>
                <a:spcPts val="1400"/>
              </a:lnSpc>
              <a:spcBef>
                <a:spcPts val="180"/>
              </a:spcBef>
            </a:pP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Facilidade de grampo em redes anal</a:t>
            </a: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ógicas; </a:t>
            </a:r>
          </a:p>
          <a:p>
            <a:pPr marL="273050" marR="265430" algn="ctr">
              <a:lnSpc>
                <a:spcPts val="1400"/>
              </a:lnSpc>
              <a:spcBef>
                <a:spcPts val="180"/>
              </a:spcBef>
            </a:pPr>
            <a:endParaRPr lang="bg-BG" sz="1500" dirty="0" smtClean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273050" marR="265430" algn="ctr">
              <a:lnSpc>
                <a:spcPts val="1400"/>
              </a:lnSpc>
              <a:spcBef>
                <a:spcPts val="180"/>
              </a:spcBef>
            </a:pP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Serviço sob rede de dados em VLAN de Voz; </a:t>
            </a:r>
          </a:p>
          <a:p>
            <a:pPr marL="273050" marR="265430" algn="ctr">
              <a:lnSpc>
                <a:spcPts val="1400"/>
              </a:lnSpc>
              <a:spcBef>
                <a:spcPts val="180"/>
              </a:spcBef>
            </a:pPr>
            <a:endParaRPr lang="bg-BG" sz="1500" dirty="0" smtClean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273050" marR="265430" algn="ctr">
              <a:lnSpc>
                <a:spcPts val="1400"/>
              </a:lnSpc>
              <a:spcBef>
                <a:spcPts val="180"/>
              </a:spcBef>
            </a:pP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Sinaliza</a:t>
            </a: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ção e Mídia Criptografadas;</a:t>
            </a:r>
            <a:endParaRPr lang="bg-BG" sz="1500" dirty="0" smtClean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273050" marR="265430" algn="ctr">
              <a:lnSpc>
                <a:spcPts val="1400"/>
              </a:lnSpc>
              <a:spcBef>
                <a:spcPts val="180"/>
              </a:spcBef>
            </a:pPr>
            <a:endParaRPr lang="bg-BG" sz="1500" dirty="0" smtClean="0">
              <a:solidFill>
                <a:srgbClr val="FFFFFF"/>
              </a:solidFill>
              <a:latin typeface="Montserrat-Light"/>
              <a:cs typeface="Montserrat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4700" y="2409825"/>
            <a:ext cx="2565653" cy="4213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1020" y="3621443"/>
            <a:ext cx="18535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ontserrat"/>
                <a:cs typeface="Montserrat"/>
              </a:rPr>
              <a:t>INFRAESTRUTURA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3700" y="4086225"/>
            <a:ext cx="2209800" cy="13849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91770" marR="184150" algn="ctr">
              <a:lnSpc>
                <a:spcPts val="1400"/>
              </a:lnSpc>
              <a:spcBef>
                <a:spcPts val="180"/>
              </a:spcBef>
            </a:pP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Administra</a:t>
            </a: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ção </a:t>
            </a:r>
          </a:p>
          <a:p>
            <a:pPr marL="191770" marR="184150" algn="ctr">
              <a:lnSpc>
                <a:spcPts val="1400"/>
              </a:lnSpc>
              <a:spcBef>
                <a:spcPts val="180"/>
              </a:spcBef>
            </a:pP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da rede de Dados</a:t>
            </a:r>
          </a:p>
          <a:p>
            <a:pPr marL="191770" marR="184150" algn="ctr">
              <a:lnSpc>
                <a:spcPts val="1400"/>
              </a:lnSpc>
              <a:spcBef>
                <a:spcPts val="180"/>
              </a:spcBef>
            </a:pPr>
            <a:endParaRPr lang="bg-BG" sz="1500" dirty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91770" marR="184150" algn="ctr">
              <a:lnSpc>
                <a:spcPts val="1400"/>
              </a:lnSpc>
              <a:spcBef>
                <a:spcPts val="180"/>
              </a:spcBef>
            </a:pPr>
            <a:r>
              <a:rPr lang="bg-BG" sz="15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Facilidade na passagem de infra para alimentar os ramais</a:t>
            </a:r>
          </a:p>
        </p:txBody>
      </p:sp>
      <p:sp>
        <p:nvSpPr>
          <p:cNvPr id="8" name="object 8"/>
          <p:cNvSpPr/>
          <p:nvPr/>
        </p:nvSpPr>
        <p:spPr>
          <a:xfrm>
            <a:off x="6933700" y="2409825"/>
            <a:ext cx="2565653" cy="4213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05318" y="3621443"/>
            <a:ext cx="19215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bg-BG" sz="1400" b="1" dirty="0" smtClean="0">
                <a:solidFill>
                  <a:srgbClr val="FFFFFF"/>
                </a:solidFill>
                <a:latin typeface="Montserrat"/>
                <a:cs typeface="Montserrat"/>
              </a:rPr>
              <a:t>COMUNICA</a:t>
            </a:r>
            <a:r>
              <a:rPr lang="bg-BG" sz="1400" b="1" dirty="0" smtClean="0">
                <a:solidFill>
                  <a:srgbClr val="FFFFFF"/>
                </a:solidFill>
                <a:latin typeface="Montserrat"/>
                <a:cs typeface="Montserrat"/>
              </a:rPr>
              <a:t>ÇÃO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100" y="4086225"/>
            <a:ext cx="2362200" cy="219119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bg-BG" sz="1500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Ramais IP</a:t>
            </a: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endParaRPr lang="bg-BG" sz="1500" spc="-10" dirty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bg-BG" sz="1500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Softphone no Celular / PC</a:t>
            </a: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endParaRPr lang="bg-BG" sz="1500" spc="-10" dirty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bg-BG" sz="1500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Ramais remotos para trabalho remoto ou viagens</a:t>
            </a: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endParaRPr lang="bg-BG" sz="1500" spc="-10" dirty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bg-BG" sz="1500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Integra</a:t>
            </a:r>
            <a:r>
              <a:rPr lang="bg-BG" sz="1500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ção com sistemas de comunicação externos: </a:t>
            </a: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bg-BG" sz="1500" b="1" u="sng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MCONF</a:t>
            </a:r>
          </a:p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lang="bg-BG" sz="1500" b="1" u="sng" spc="-1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Microsoft Teams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60500" y="1038225"/>
            <a:ext cx="7793603" cy="400110"/>
          </a:xfrm>
        </p:spPr>
        <p:txBody>
          <a:bodyPr/>
          <a:lstStyle/>
          <a:p>
            <a:r>
              <a:rPr lang="bg-BG" dirty="0" smtClean="0"/>
              <a:t>Porque migrarmos a Central para 100% 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Migrando o PABX IP atrav</a:t>
            </a:r>
            <a:r>
              <a:rPr lang="bg-BG" dirty="0" smtClean="0"/>
              <a:t>és do fone@RNP</a:t>
            </a:r>
            <a:endParaRPr lang="en-US" dirty="0"/>
          </a:p>
        </p:txBody>
      </p:sp>
      <p:sp>
        <p:nvSpPr>
          <p:cNvPr id="6" name="object 5"/>
          <p:cNvSpPr txBox="1">
            <a:spLocks noGrp="1"/>
          </p:cNvSpPr>
          <p:nvPr>
            <p:ph sz="half" idx="2"/>
          </p:nvPr>
        </p:nvSpPr>
        <p:spPr>
          <a:xfrm>
            <a:off x="534670" y="1739455"/>
            <a:ext cx="3669029" cy="476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bg-BG" b="1" spc="5" dirty="0" smtClean="0">
                <a:latin typeface="Montserrat"/>
                <a:cs typeface="Montserrat"/>
              </a:rPr>
              <a:t>CARACTER</a:t>
            </a:r>
            <a:r>
              <a:rPr lang="bg-BG" b="1" spc="5" dirty="0" smtClean="0">
                <a:latin typeface="Montserrat"/>
                <a:cs typeface="Montserrat"/>
              </a:rPr>
              <a:t>ÍSTICAS</a:t>
            </a:r>
            <a:endParaRPr dirty="0">
              <a:latin typeface="Montserrat"/>
              <a:cs typeface="Montserrat"/>
            </a:endParaRPr>
          </a:p>
          <a:p>
            <a:pPr marL="241300" marR="5080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PABX IP Virtualizado</a:t>
            </a:r>
          </a:p>
          <a:p>
            <a:pPr marL="698500" marR="5080" lvl="1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PABX local para atendimento da unidade</a:t>
            </a:r>
          </a:p>
          <a:p>
            <a:pPr marL="698500" marR="5080" lvl="1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PABX em Nuvem para atendimento de toda organização </a:t>
            </a:r>
          </a:p>
          <a:p>
            <a:pPr marL="241300" marR="5080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Ramais SIP com possibilidade de ATA ou gateways para conversão de ramais analógicos</a:t>
            </a:r>
            <a:endParaRPr lang="bg-BG" sz="1600" dirty="0" smtClean="0">
              <a:solidFill>
                <a:srgbClr val="231F20"/>
              </a:solidFill>
              <a:latin typeface="Montserrat-Light"/>
              <a:cs typeface="Montserrat-Light"/>
            </a:endParaRPr>
          </a:p>
          <a:p>
            <a:pPr marL="241300" marR="5080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Gateways GWT para integração com Operadora</a:t>
            </a:r>
          </a:p>
          <a:p>
            <a:pPr marL="241300" marR="5080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Gateways de sobrevivência para redundância do serviço</a:t>
            </a:r>
          </a:p>
          <a:p>
            <a:pPr marL="698500" marR="5080" lvl="1" indent="-228600">
              <a:lnSpc>
                <a:spcPts val="1400"/>
              </a:lnSpc>
              <a:spcBef>
                <a:spcPts val="1550"/>
              </a:spcBef>
              <a:buFont typeface="Wingdings" charset="2"/>
              <a:buChar char="Ø"/>
            </a:pPr>
            <a:r>
              <a:rPr lang="bg-BG" sz="16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Suporte a comunicação TDM</a:t>
            </a:r>
            <a:endParaRPr lang="bg-BG" sz="1600" dirty="0" smtClean="0">
              <a:solidFill>
                <a:srgbClr val="231F20"/>
              </a:solidFill>
              <a:latin typeface="Montserrat-Light"/>
              <a:cs typeface="Montserrat-Light"/>
            </a:endParaRPr>
          </a:p>
          <a:p>
            <a:pPr marL="12700" marR="5080">
              <a:lnSpc>
                <a:spcPts val="1400"/>
              </a:lnSpc>
              <a:spcBef>
                <a:spcPts val="1550"/>
              </a:spcBef>
            </a:pPr>
            <a:endParaRPr lang="en-US" sz="1600" dirty="0" smtClean="0">
              <a:solidFill>
                <a:srgbClr val="231F20"/>
              </a:solidFill>
              <a:latin typeface="Montserrat-Light"/>
              <a:cs typeface="Montserrat-Light"/>
            </a:endParaRPr>
          </a:p>
        </p:txBody>
      </p:sp>
      <p:pic>
        <p:nvPicPr>
          <p:cNvPr id="11" name="Content Placeholder 10" descr="gwt_cambox (1).png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46" b="-8746"/>
          <a:stretch>
            <a:fillRect/>
          </a:stretch>
        </p:blipFill>
        <p:spPr>
          <a:xfrm>
            <a:off x="4356100" y="1739900"/>
            <a:ext cx="6172200" cy="4991100"/>
          </a:xfrm>
        </p:spPr>
      </p:pic>
    </p:spTree>
    <p:extLst>
      <p:ext uri="{BB962C8B-B14F-4D97-AF65-F5344CB8AC3E}">
        <p14:creationId xmlns:p14="http://schemas.microsoft.com/office/powerpoint/2010/main" val="263626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3095625"/>
            <a:ext cx="3049905" cy="169533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lang="bg-BG" sz="2600" b="1" spc="20" dirty="0" smtClean="0">
                <a:solidFill>
                  <a:srgbClr val="C51E44"/>
                </a:solidFill>
                <a:latin typeface="Montserrat"/>
                <a:cs typeface="Montserrat"/>
              </a:rPr>
              <a:t>PONTOS</a:t>
            </a:r>
            <a:endParaRPr lang="bg-BG" sz="2600" dirty="0">
              <a:latin typeface="Montserrat"/>
              <a:cs typeface="Montserrat"/>
            </a:endParaRPr>
          </a:p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lang="bg-BG" sz="2600" b="1" spc="20" dirty="0" smtClean="0">
                <a:solidFill>
                  <a:srgbClr val="C51E44"/>
                </a:solidFill>
                <a:latin typeface="Montserrat"/>
                <a:cs typeface="Montserrat"/>
              </a:rPr>
              <a:t>T</a:t>
            </a:r>
            <a:r>
              <a:rPr lang="bg-BG" sz="2600" b="1" spc="20" dirty="0" smtClean="0">
                <a:solidFill>
                  <a:srgbClr val="C51E44"/>
                </a:solidFill>
                <a:latin typeface="Montserrat"/>
                <a:cs typeface="Montserrat"/>
              </a:rPr>
              <a:t>ÉCNICOS</a:t>
            </a:r>
          </a:p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lang="bg-BG" sz="2600" b="1" spc="20" dirty="0" smtClean="0">
                <a:solidFill>
                  <a:srgbClr val="C51E44"/>
                </a:solidFill>
                <a:latin typeface="Montserrat"/>
                <a:cs typeface="Montserrat"/>
              </a:rPr>
              <a:t>PARA</a:t>
            </a:r>
          </a:p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lang="bg-BG" sz="2600" b="1" spc="20" dirty="0" smtClean="0">
                <a:solidFill>
                  <a:srgbClr val="C51E44"/>
                </a:solidFill>
                <a:latin typeface="Montserrat"/>
                <a:cs typeface="Montserrat"/>
              </a:rPr>
              <a:t>MIGRAÇÃO</a:t>
            </a:r>
            <a:endParaRPr lang="bg-BG" sz="2600" b="1" spc="20" dirty="0" smtClean="0">
              <a:solidFill>
                <a:srgbClr val="C51E44"/>
              </a:solidFill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1201" y="1719826"/>
            <a:ext cx="6239901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8435" y="1853504"/>
            <a:ext cx="4636020" cy="551679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635">
              <a:lnSpc>
                <a:spcPct val="82400"/>
              </a:lnSpc>
              <a:spcBef>
                <a:spcPts val="350"/>
              </a:spcBef>
            </a:pPr>
            <a:r>
              <a:rPr lang="bg-BG" sz="1200" b="1" spc="5" dirty="0" smtClean="0">
                <a:solidFill>
                  <a:srgbClr val="FFFFFF"/>
                </a:solidFill>
                <a:latin typeface="Montserrat"/>
                <a:cs typeface="Montserrat"/>
              </a:rPr>
              <a:t>SWITCH COM VLAN de VOZ </a:t>
            </a:r>
            <a:endParaRPr lang="bg-BG" sz="1200" dirty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5080" indent="635">
              <a:lnSpc>
                <a:spcPct val="82400"/>
              </a:lnSpc>
              <a:spcBef>
                <a:spcPts val="350"/>
              </a:spcBef>
            </a:pPr>
            <a:r>
              <a:rPr lang="bg-BG" sz="1200" spc="-5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Switch realizar a associa</a:t>
            </a:r>
            <a:r>
              <a:rPr lang="bg-BG" sz="1200" spc="-5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ção automátiva via OUI do MAC Address na VLAN de Voz. Impedindo a utilização da VLAN de voz por usuários. 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31201" y="2750338"/>
            <a:ext cx="6239901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8434" y="2810056"/>
            <a:ext cx="4660266" cy="7052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635">
              <a:lnSpc>
                <a:spcPct val="82600"/>
              </a:lnSpc>
              <a:spcBef>
                <a:spcPts val="350"/>
              </a:spcBef>
            </a:pPr>
            <a:r>
              <a:rPr lang="bg-BG" sz="1200" b="1" spc="5" dirty="0" smtClean="0">
                <a:solidFill>
                  <a:srgbClr val="FFFFFF"/>
                </a:solidFill>
                <a:latin typeface="Montserrat"/>
                <a:cs typeface="Montserrat"/>
              </a:rPr>
              <a:t>SWITCH COM PoE E NO-BREAK</a:t>
            </a:r>
            <a:endParaRPr lang="bg-BG" sz="1200" dirty="0" smtClean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5080" indent="635">
              <a:lnSpc>
                <a:spcPct val="82600"/>
              </a:lnSpc>
              <a:spcBef>
                <a:spcPts val="350"/>
              </a:spcBef>
            </a:pP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A comunica</a:t>
            </a: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ção neste momento demanda da atividade dos switches e dos aparelhos I</a:t>
            </a: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Ps. Em caso de queda de energia, apenas o PABX IP estar ativo irá provocar uma falha da comunicação dos usuários. 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1201" y="3780850"/>
            <a:ext cx="6239901" cy="835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58435" y="3844646"/>
            <a:ext cx="4812665" cy="70539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">
              <a:lnSpc>
                <a:spcPct val="82800"/>
              </a:lnSpc>
              <a:spcBef>
                <a:spcPts val="345"/>
              </a:spcBef>
            </a:pPr>
            <a:r>
              <a:rPr lang="bg-BG" sz="1200" b="1" spc="5" dirty="0" smtClean="0">
                <a:solidFill>
                  <a:srgbClr val="FFFFFF"/>
                </a:solidFill>
                <a:latin typeface="Montserrat"/>
                <a:cs typeface="Montserrat"/>
              </a:rPr>
              <a:t>PROVISIONAMENTO DOS APARELHOS I</a:t>
            </a:r>
            <a:r>
              <a:rPr lang="bg-BG" sz="1200" b="1" spc="5" dirty="0" smtClean="0">
                <a:solidFill>
                  <a:srgbClr val="FFFFFF"/>
                </a:solidFill>
                <a:latin typeface="Montserrat"/>
                <a:cs typeface="Montserrat"/>
              </a:rPr>
              <a:t>Ps</a:t>
            </a:r>
            <a:endParaRPr lang="bg-BG" sz="1200" dirty="0" smtClean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5080" indent="635">
              <a:lnSpc>
                <a:spcPct val="82800"/>
              </a:lnSpc>
              <a:spcBef>
                <a:spcPts val="345"/>
              </a:spcBef>
            </a:pP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Os aparelhos IPs devem ser atualizados e configurados automaticamente. </a:t>
            </a:r>
            <a:r>
              <a:rPr lang="bg-BG" sz="1200" dirty="0">
                <a:solidFill>
                  <a:srgbClr val="FFFFFF"/>
                </a:solidFill>
                <a:latin typeface="Montserrat-Light"/>
                <a:cs typeface="Montserrat-Light"/>
              </a:rPr>
              <a:t>P</a:t>
            </a: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rovisionamento feito de forma criptografada</a:t>
            </a:r>
            <a:b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</a:b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e com acesso restrito para impedir o vazamento de senhas. 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31205" y="4811369"/>
            <a:ext cx="6239895" cy="835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1205" y="5841886"/>
            <a:ext cx="6239895" cy="835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58434" y="4843583"/>
            <a:ext cx="4660266" cy="7038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66040" indent="635">
              <a:lnSpc>
                <a:spcPct val="82400"/>
              </a:lnSpc>
              <a:spcBef>
                <a:spcPts val="350"/>
              </a:spcBef>
            </a:pPr>
            <a:r>
              <a:rPr lang="bg-BG" sz="1200" b="1" spc="5" dirty="0" smtClean="0">
                <a:solidFill>
                  <a:srgbClr val="FFFFFF"/>
                </a:solidFill>
                <a:latin typeface="Montserrat"/>
                <a:cs typeface="Montserrat"/>
              </a:rPr>
              <a:t>CODEC</a:t>
            </a:r>
          </a:p>
          <a:p>
            <a:pPr marL="12700" marR="66040" indent="635">
              <a:lnSpc>
                <a:spcPct val="82400"/>
              </a:lnSpc>
              <a:spcBef>
                <a:spcPts val="350"/>
              </a:spcBef>
            </a:pP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N</a:t>
            </a: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ão existe Codec melhor ou pior, e sim Codecs com características diferentes. E deve-se avaliar que Codec deverá ser utilizado na sua instituição. Observando que fone@RNP utiliza codec G.711 ULAW.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270500" y="5910383"/>
            <a:ext cx="4648200" cy="7038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66040" indent="635">
              <a:lnSpc>
                <a:spcPct val="82400"/>
              </a:lnSpc>
              <a:spcBef>
                <a:spcPts val="350"/>
              </a:spcBef>
            </a:pPr>
            <a:r>
              <a:rPr lang="bg-BG" sz="1200" b="1" spc="5" dirty="0" smtClean="0">
                <a:solidFill>
                  <a:srgbClr val="FFFFFF"/>
                </a:solidFill>
                <a:latin typeface="Montserrat"/>
                <a:cs typeface="Montserrat"/>
              </a:rPr>
              <a:t>PABX LOCAL OU EM NUVEM</a:t>
            </a:r>
            <a:endParaRPr lang="bg-BG" sz="1200" dirty="0">
              <a:solidFill>
                <a:srgbClr val="FFFFFF"/>
              </a:solidFill>
              <a:latin typeface="Montserrat-Light"/>
              <a:cs typeface="Montserrat-Light"/>
            </a:endParaRPr>
          </a:p>
          <a:p>
            <a:pPr marL="12700" marR="66040" indent="635">
              <a:lnSpc>
                <a:spcPct val="82400"/>
              </a:lnSpc>
              <a:spcBef>
                <a:spcPts val="350"/>
              </a:spcBef>
            </a:pP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Avaliar indicadores de comunica</a:t>
            </a:r>
            <a:r>
              <a:rPr lang="bg-BG" sz="1200" dirty="0" smtClean="0">
                <a:solidFill>
                  <a:srgbClr val="FFFFFF"/>
                </a:solidFill>
                <a:latin typeface="Montserrat-Light"/>
                <a:cs typeface="Montserrat-Light"/>
              </a:rPr>
              <a:t>ção como: RTT, % perda de pacotes e índice de disponibilidade do serviço. Tais valores devem estar de acordo com parâmetros da ITU-T para uso do VoIP.</a:t>
            </a:r>
            <a:endParaRPr sz="1200" dirty="0">
              <a:latin typeface="Montserrat-Light"/>
              <a:cs typeface="Montserrat-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9300" y="2854321"/>
            <a:ext cx="1072515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Montserrat-Light"/>
                <a:cs typeface="Montserrat-Light"/>
              </a:rPr>
              <a:t>Gravação</a:t>
            </a:r>
            <a:endParaRPr sz="1200">
              <a:latin typeface="Montserrat-Light"/>
              <a:cs typeface="Montserrat-Light"/>
            </a:endParaRPr>
          </a:p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de</a:t>
            </a:r>
            <a:r>
              <a:rPr sz="1200" spc="-80" dirty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chamadas;</a:t>
            </a:r>
            <a:endParaRPr sz="1200">
              <a:latin typeface="Montserrat-Light"/>
              <a:cs typeface="Montserrat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8173" y="2847289"/>
            <a:ext cx="421029" cy="39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89299" y="2944321"/>
            <a:ext cx="1243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URA</a:t>
            </a:r>
            <a:r>
              <a:rPr sz="1200" spc="-50" dirty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Montserrat-Light"/>
                <a:cs typeface="Montserrat-Light"/>
              </a:rPr>
              <a:t>Inteligente;</a:t>
            </a:r>
            <a:endParaRPr sz="1200">
              <a:latin typeface="Montserrat-Light"/>
              <a:cs typeface="Montserrat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8173" y="3418789"/>
            <a:ext cx="421016" cy="39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9300" y="3425821"/>
            <a:ext cx="108394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solidFill>
                  <a:srgbClr val="231F20"/>
                </a:solidFill>
                <a:latin typeface="Montserrat-Light"/>
                <a:cs typeface="Montserrat-Light"/>
              </a:rPr>
              <a:t>Integração  </a:t>
            </a: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matriz e</a:t>
            </a:r>
            <a:r>
              <a:rPr sz="1200" spc="-100" dirty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filiais;</a:t>
            </a:r>
            <a:endParaRPr sz="1200">
              <a:latin typeface="Montserrat-Light"/>
              <a:cs typeface="Montserrat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98173" y="3418789"/>
            <a:ext cx="421029" cy="39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89299" y="3425821"/>
            <a:ext cx="2000601" cy="377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bg-BG" sz="1200" spc="-5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Ambiente f</a:t>
            </a:r>
            <a:r>
              <a:rPr lang="bg-BG" sz="1200" spc="-5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ísico ou virtualizado;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8173" y="3990288"/>
            <a:ext cx="421016" cy="39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49300" y="3997321"/>
            <a:ext cx="1521200" cy="3924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Ramal para Desktop e Softphone;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8173" y="3990288"/>
            <a:ext cx="421029" cy="39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89299" y="3997321"/>
            <a:ext cx="1391001" cy="3924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bg-BG" sz="1200" spc="-1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Administra</a:t>
            </a:r>
            <a:r>
              <a:rPr lang="bg-BG" sz="1200" spc="-1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ção do PABX IP via Web;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58173" y="4561788"/>
            <a:ext cx="421016" cy="39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49300" y="4543425"/>
            <a:ext cx="152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Integra</a:t>
            </a: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ção com sistemas remotos;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98173" y="4561789"/>
            <a:ext cx="421029" cy="39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08700" y="4543425"/>
            <a:ext cx="18482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Compatibilidade com todos os </a:t>
            </a:r>
            <a:r>
              <a:rPr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Aparelhos</a:t>
            </a:r>
            <a:r>
              <a:rPr sz="1200" spc="-8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 </a:t>
            </a: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IPs;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58173" y="5133288"/>
            <a:ext cx="421016" cy="39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9300" y="5147945"/>
            <a:ext cx="768350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31F20"/>
                </a:solidFill>
                <a:latin typeface="Montserrat-Light"/>
                <a:cs typeface="Montserrat-Light"/>
              </a:rPr>
              <a:t>Vídeo  chamada;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98173" y="5133289"/>
            <a:ext cx="421029" cy="39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08700" y="5153025"/>
            <a:ext cx="198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Mobilidade para trabalho in-loco e remoto;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58173" y="5704788"/>
            <a:ext cx="421016" cy="39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49300" y="5711821"/>
            <a:ext cx="1368800" cy="3924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Caixa postal </a:t>
            </a:r>
            <a:b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</a:br>
            <a:r>
              <a:rPr lang="bg-BG" sz="1200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por e-mail;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98173" y="5704789"/>
            <a:ext cx="421029" cy="39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9299" y="5711821"/>
            <a:ext cx="1924401" cy="3924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bg-BG" sz="1200" spc="-5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Tarifa</a:t>
            </a:r>
            <a:r>
              <a:rPr lang="bg-BG" sz="1200" spc="-5" dirty="0" smtClean="0">
                <a:solidFill>
                  <a:srgbClr val="231F20"/>
                </a:solidFill>
                <a:latin typeface="Montserrat-Light"/>
                <a:cs typeface="Montserrat-Light"/>
              </a:rPr>
              <a:t>ção e bilhetagem dos usuários;</a:t>
            </a:r>
            <a:endParaRPr sz="1200" dirty="0">
              <a:latin typeface="Montserrat-Light"/>
              <a:cs typeface="Montserrat-Ligh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98700" y="1632734"/>
            <a:ext cx="5791200" cy="81047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4790" marR="5080" indent="-212725">
              <a:lnSpc>
                <a:spcPts val="3000"/>
              </a:lnSpc>
              <a:spcBef>
                <a:spcPts val="300"/>
              </a:spcBef>
            </a:pPr>
            <a:r>
              <a:rPr lang="bg-BG" spc="15" dirty="0" smtClean="0"/>
              <a:t>QUE SERVI</a:t>
            </a:r>
            <a:r>
              <a:rPr lang="bg-BG" spc="15" dirty="0" smtClean="0"/>
              <a:t>ÇOS </a:t>
            </a:r>
            <a:br>
              <a:rPr lang="bg-BG" spc="15" dirty="0" smtClean="0"/>
            </a:br>
            <a:r>
              <a:rPr lang="bg-BG" spc="15" dirty="0" smtClean="0"/>
              <a:t>OBTENHO COM O PABX IP </a:t>
            </a:r>
            <a:endParaRPr spc="15" dirty="0"/>
          </a:p>
        </p:txBody>
      </p:sp>
      <p:sp>
        <p:nvSpPr>
          <p:cNvPr id="30" name="object 5"/>
          <p:cNvSpPr/>
          <p:nvPr/>
        </p:nvSpPr>
        <p:spPr>
          <a:xfrm>
            <a:off x="3249284" y="2867025"/>
            <a:ext cx="421016" cy="39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Op</a:t>
            </a:r>
            <a:r>
              <a:rPr lang="bg-BG" dirty="0" smtClean="0"/>
              <a:t>ções de PABX IP</a:t>
            </a: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2222500" y="1571625"/>
            <a:ext cx="6477000" cy="2188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1915" marR="5080" indent="-69850" algn="ctr">
              <a:lnSpc>
                <a:spcPts val="1400"/>
              </a:lnSpc>
              <a:spcBef>
                <a:spcPts val="180"/>
              </a:spcBef>
            </a:pPr>
            <a:r>
              <a:rPr lang="bg-BG" dirty="0" smtClean="0">
                <a:solidFill>
                  <a:schemeClr val="accent2"/>
                </a:solidFill>
                <a:latin typeface="Montserrat-Light"/>
                <a:cs typeface="Montserrat-Light"/>
              </a:rPr>
              <a:t>PABX IP OpenSource dispon</a:t>
            </a:r>
            <a:r>
              <a:rPr lang="bg-BG" dirty="0" smtClean="0">
                <a:solidFill>
                  <a:schemeClr val="accent2"/>
                </a:solidFill>
                <a:latin typeface="Montserrat-Light"/>
                <a:cs typeface="Montserrat-Light"/>
              </a:rPr>
              <a:t>ível no mercado atualmente</a:t>
            </a:r>
            <a:endParaRPr dirty="0">
              <a:solidFill>
                <a:schemeClr val="accent2"/>
              </a:solidFill>
              <a:latin typeface="Montserrat-Light"/>
              <a:cs typeface="Montserrat-Light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97299" y="4157345"/>
            <a:ext cx="2415801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420"/>
              </a:lnSpc>
              <a:spcBef>
                <a:spcPts val="100"/>
              </a:spcBef>
            </a:pPr>
            <a:r>
              <a:rPr lang="bg-BG" sz="1200" b="1" spc="5" dirty="0" smtClean="0">
                <a:latin typeface="Montserrat"/>
                <a:cs typeface="Montserrat"/>
              </a:rPr>
              <a:t>FREEPBX</a:t>
            </a:r>
            <a:endParaRPr sz="1200" dirty="0">
              <a:latin typeface="Montserrat"/>
              <a:cs typeface="Montserrat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PABX IP OpenSource 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Baseado no Asterisk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Funcionalidade completa de telefonia IP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Utilizado mundialmente com alto </a:t>
            </a:r>
            <a:r>
              <a:rPr lang="bg-BG" sz="1200" dirty="0" smtClean="0">
                <a:latin typeface="Montserrat-Light"/>
                <a:cs typeface="Montserrat-Light"/>
              </a:rPr>
              <a:t>índice de atualização</a:t>
            </a:r>
            <a:endParaRPr lang="bg-BG" sz="1200" dirty="0" smtClean="0">
              <a:latin typeface="Montserrat-Light"/>
              <a:cs typeface="Montserrat-Light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Integra</a:t>
            </a:r>
            <a:r>
              <a:rPr lang="bg-BG" sz="1200" dirty="0" smtClean="0">
                <a:latin typeface="Montserrat-Light"/>
                <a:cs typeface="Montserrat-Light"/>
              </a:rPr>
              <a:t>ção com o fone@RNP</a:t>
            </a:r>
            <a:endParaRPr sz="1200" dirty="0">
              <a:latin typeface="Montserrat-Light"/>
              <a:cs typeface="Montserrat-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324225"/>
            <a:ext cx="2057400" cy="786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2714625"/>
            <a:ext cx="1632666" cy="1302868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4127500" y="4162425"/>
            <a:ext cx="2415801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420"/>
              </a:lnSpc>
              <a:spcBef>
                <a:spcPts val="100"/>
              </a:spcBef>
            </a:pPr>
            <a:r>
              <a:rPr lang="bg-BG" sz="1200" b="1" spc="5" dirty="0" smtClean="0">
                <a:latin typeface="Montserrat"/>
                <a:cs typeface="Montserrat"/>
              </a:rPr>
              <a:t>ISSABEL</a:t>
            </a:r>
            <a:endParaRPr sz="1200" dirty="0">
              <a:latin typeface="Montserrat"/>
              <a:cs typeface="Montserrat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PABX IP OpenSource 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Baseado no Asterisk e no FreePBX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Funcionalidade completa de telefonia IP, CallCenter e CRM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en-US" sz="1200" dirty="0" err="1" smtClean="0">
                <a:latin typeface="Montserrat-Light"/>
                <a:cs typeface="Montserrat-Light"/>
              </a:rPr>
              <a:t>Utilizado</a:t>
            </a:r>
            <a:r>
              <a:rPr lang="en-US" sz="1200" dirty="0" smtClean="0">
                <a:latin typeface="Montserrat-Light"/>
                <a:cs typeface="Montserrat-Light"/>
              </a:rPr>
              <a:t> </a:t>
            </a:r>
            <a:r>
              <a:rPr lang="en-US" sz="1200" dirty="0" err="1" smtClean="0">
                <a:latin typeface="Montserrat-Light"/>
                <a:cs typeface="Montserrat-Light"/>
              </a:rPr>
              <a:t>mundialmente</a:t>
            </a:r>
            <a:r>
              <a:rPr lang="en-US" sz="1200" dirty="0" smtClean="0">
                <a:latin typeface="Montserrat-Light"/>
                <a:cs typeface="Montserrat-Light"/>
              </a:rPr>
              <a:t> com alto </a:t>
            </a:r>
            <a:r>
              <a:rPr lang="en-US" sz="1200" dirty="0" err="1" smtClean="0">
                <a:latin typeface="Montserrat-Light"/>
                <a:cs typeface="Montserrat-Light"/>
              </a:rPr>
              <a:t>índice</a:t>
            </a:r>
            <a:r>
              <a:rPr lang="en-US" sz="1200" dirty="0" smtClean="0">
                <a:latin typeface="Montserrat-Light"/>
                <a:cs typeface="Montserrat-Light"/>
              </a:rPr>
              <a:t> de </a:t>
            </a:r>
            <a:r>
              <a:rPr lang="en-US" sz="1200" dirty="0" err="1" smtClean="0">
                <a:latin typeface="Montserrat-Light"/>
                <a:cs typeface="Montserrat-Light"/>
              </a:rPr>
              <a:t>atualização</a:t>
            </a:r>
            <a:endParaRPr lang="en-US" sz="1200" dirty="0" smtClean="0">
              <a:latin typeface="Montserrat-Light"/>
              <a:cs typeface="Montserrat-Light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en-US" sz="1200" dirty="0" err="1" smtClean="0">
                <a:latin typeface="Montserrat-Light"/>
                <a:cs typeface="Montserrat-Light"/>
              </a:rPr>
              <a:t>Integração</a:t>
            </a:r>
            <a:r>
              <a:rPr lang="en-US" sz="1200" dirty="0" smtClean="0">
                <a:latin typeface="Montserrat-Light"/>
                <a:cs typeface="Montserrat-Light"/>
              </a:rPr>
              <a:t> com o fone@RNP</a:t>
            </a:r>
            <a:endParaRPr lang="en-US" sz="1200" dirty="0">
              <a:latin typeface="Montserrat-Light"/>
              <a:cs typeface="Montserrat-Light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7426699" y="4236566"/>
            <a:ext cx="2415801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420"/>
              </a:lnSpc>
              <a:spcBef>
                <a:spcPts val="100"/>
              </a:spcBef>
            </a:pPr>
            <a:r>
              <a:rPr lang="bg-BG" sz="1200" b="1" spc="5" dirty="0" smtClean="0">
                <a:latin typeface="Montserrat"/>
                <a:cs typeface="Montserrat"/>
              </a:rPr>
              <a:t>SNEP</a:t>
            </a:r>
            <a:endParaRPr sz="1200" dirty="0">
              <a:latin typeface="Montserrat"/>
              <a:cs typeface="Montserrat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PABX IP OpenSource 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Baseado no Asterisk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Funcionalidade completa de telefonia IP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bg-BG" sz="1200" dirty="0" smtClean="0">
                <a:latin typeface="Montserrat-Light"/>
                <a:cs typeface="Montserrat-Light"/>
              </a:rPr>
              <a:t>Solu</a:t>
            </a:r>
            <a:r>
              <a:rPr lang="bg-BG" sz="1200" dirty="0" smtClean="0">
                <a:latin typeface="Montserrat-Light"/>
                <a:cs typeface="Montserrat-Light"/>
              </a:rPr>
              <a:t>ção nacional e baixa utilização </a:t>
            </a:r>
            <a:r>
              <a:rPr lang="en-US" sz="1200" dirty="0" err="1" smtClean="0">
                <a:latin typeface="Montserrat-Light"/>
                <a:cs typeface="Montserrat-Light"/>
              </a:rPr>
              <a:t>Integração</a:t>
            </a:r>
            <a:r>
              <a:rPr lang="en-US" sz="1200" dirty="0" smtClean="0">
                <a:latin typeface="Montserrat-Light"/>
                <a:cs typeface="Montserrat-Light"/>
              </a:rPr>
              <a:t> com o fone@RNP</a:t>
            </a:r>
            <a:endParaRPr lang="en-US" sz="1200" dirty="0">
              <a:latin typeface="Montserrat-Light"/>
              <a:cs typeface="Montserrat-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r="27011"/>
          <a:stretch/>
        </p:blipFill>
        <p:spPr>
          <a:xfrm>
            <a:off x="7327900" y="3248025"/>
            <a:ext cx="24931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CAMBOX </a:t>
            </a:r>
            <a:r>
              <a:rPr lang="mr-IN" dirty="0" smtClean="0"/>
              <a:t>–</a:t>
            </a:r>
            <a:r>
              <a:rPr lang="bg-BG" dirty="0" smtClean="0"/>
              <a:t> PABX IP OpenSOURCE da CAM</a:t>
            </a:r>
            <a:endParaRPr lang="en-US" dirty="0"/>
          </a:p>
        </p:txBody>
      </p:sp>
      <p:pic>
        <p:nvPicPr>
          <p:cNvPr id="4" name="Picture 3" descr="esquema-fonern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425"/>
            <a:ext cx="10693400" cy="50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5ADA21-7BC9-4F4A-8F6D-3E02321989E0}"/>
</file>

<file path=customXml/itemProps2.xml><?xml version="1.0" encoding="utf-8"?>
<ds:datastoreItem xmlns:ds="http://schemas.openxmlformats.org/officeDocument/2006/customXml" ds:itemID="{807BC086-0D0D-4229-B332-0D7EF4733611}"/>
</file>

<file path=customXml/itemProps3.xml><?xml version="1.0" encoding="utf-8"?>
<ds:datastoreItem xmlns:ds="http://schemas.openxmlformats.org/officeDocument/2006/customXml" ds:itemID="{66B94515-23D2-445C-BBDD-3D70523FC8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950</Words>
  <Application>Microsoft Macintosh PowerPoint</Application>
  <PresentationFormat>Custom</PresentationFormat>
  <Paragraphs>152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SOBRE A CAM</vt:lpstr>
      <vt:lpstr>O Serviço fone@RNP</vt:lpstr>
      <vt:lpstr>Porque migrarmos a Central para 100% IP</vt:lpstr>
      <vt:lpstr>Migrando o PABX IP através do fone@RNP</vt:lpstr>
      <vt:lpstr>PowerPoint Presentation</vt:lpstr>
      <vt:lpstr>QUE SERVIÇOS  OBTENHO COM O PABX IP </vt:lpstr>
      <vt:lpstr>Opções de PABX IP</vt:lpstr>
      <vt:lpstr>CAMBOX – PABX IP OpenSOURCE da CAM</vt:lpstr>
      <vt:lpstr>PowerPoint Presentation</vt:lpstr>
      <vt:lpstr>ALGUNS DE NOSSOS CLIENTES</vt:lpstr>
      <vt:lpstr>Evoluções do fone@RNP – Novo GWT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Thiago resende</cp:lastModifiedBy>
  <cp:revision>13</cp:revision>
  <dcterms:created xsi:type="dcterms:W3CDTF">2019-05-20T15:15:41Z</dcterms:created>
  <dcterms:modified xsi:type="dcterms:W3CDTF">2019-08-27T17:48:06Z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2019-05-20T00:00:00Z</vt:filetime>
  </property>
  <property fmtid="{D5CDD505-2E9C-101B-9397-08002B2CF9AE}" pid="5" name="ContentTypeId">
    <vt:lpwstr>0x010100303A806502F69B4CBDD4EBC5BEA149D4</vt:lpwstr>
  </property>
</Properties>
</file>